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405" r:id="rId3"/>
    <p:sldId id="1609" r:id="rId4"/>
    <p:sldId id="1600" r:id="rId5"/>
    <p:sldId id="1608" r:id="rId6"/>
    <p:sldId id="1601" r:id="rId7"/>
    <p:sldId id="1602" r:id="rId8"/>
    <p:sldId id="1603" r:id="rId9"/>
    <p:sldId id="1604" r:id="rId10"/>
    <p:sldId id="1605" r:id="rId11"/>
    <p:sldId id="1606" r:id="rId12"/>
    <p:sldId id="1607" r:id="rId13"/>
    <p:sldId id="1577" r:id="rId14"/>
    <p:sldId id="1613" r:id="rId15"/>
    <p:sldId id="373" r:id="rId16"/>
    <p:sldId id="1578" r:id="rId17"/>
    <p:sldId id="1581" r:id="rId18"/>
    <p:sldId id="1612" r:id="rId19"/>
    <p:sldId id="1586" r:id="rId20"/>
    <p:sldId id="1587" r:id="rId21"/>
    <p:sldId id="1588" r:id="rId22"/>
    <p:sldId id="1589" r:id="rId23"/>
    <p:sldId id="389" r:id="rId24"/>
    <p:sldId id="1590" r:id="rId25"/>
    <p:sldId id="1591" r:id="rId26"/>
    <p:sldId id="1592" r:id="rId27"/>
    <p:sldId id="399" r:id="rId28"/>
    <p:sldId id="1597" r:id="rId29"/>
    <p:sldId id="1465" r:id="rId30"/>
    <p:sldId id="260" r:id="rId31"/>
    <p:sldId id="1614" r:id="rId32"/>
    <p:sldId id="1616" r:id="rId33"/>
    <p:sldId id="1615" r:id="rId34"/>
    <p:sldId id="34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1534D-4F9A-434B-83D2-A41A3B440CE8}"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CBBAC-61D0-4221-8A09-B5E03FB12C9B}" type="slidenum">
              <a:rPr lang="en-US" smtClean="0"/>
              <a:t>‹#›</a:t>
            </a:fld>
            <a:endParaRPr lang="en-US"/>
          </a:p>
        </p:txBody>
      </p:sp>
    </p:spTree>
    <p:extLst>
      <p:ext uri="{BB962C8B-B14F-4D97-AF65-F5344CB8AC3E}">
        <p14:creationId xmlns:p14="http://schemas.microsoft.com/office/powerpoint/2010/main" val="3099728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0CE09C1-6FF5-4224-8A94-D7B17D8A0602}" type="slidenum">
              <a:rPr lang="en-IN" smtClean="0"/>
              <a:t>1</a:t>
            </a:fld>
            <a:endParaRPr lang="en-IN"/>
          </a:p>
        </p:txBody>
      </p:sp>
    </p:spTree>
    <p:extLst>
      <p:ext uri="{BB962C8B-B14F-4D97-AF65-F5344CB8AC3E}">
        <p14:creationId xmlns:p14="http://schemas.microsoft.com/office/powerpoint/2010/main" val="13824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6FFBE4CB-A289-C5B8-35AA-F1D0385844E3}"/>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FA67F140-C66B-C403-EE95-C035828CE1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282B08E1-8FA1-39E8-D8F9-11DB1AF252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3958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2850B5E-953B-4CE3-B5C3-018E6137DA3A}" type="slidenum">
              <a:rPr lang="en-IN" smtClean="0"/>
              <a:pPr/>
              <a:t>34</a:t>
            </a:fld>
            <a:endParaRPr lang="en-IN"/>
          </a:p>
        </p:txBody>
      </p:sp>
    </p:spTree>
    <p:extLst>
      <p:ext uri="{BB962C8B-B14F-4D97-AF65-F5344CB8AC3E}">
        <p14:creationId xmlns:p14="http://schemas.microsoft.com/office/powerpoint/2010/main" val="93988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917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234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9002538C-0B2B-CAF2-CC5A-1815A3F65562}"/>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CD66653D-A42D-AA5F-CC50-8DF344514DA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D79A523F-A878-B8F2-B168-69B71C81FA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9791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8BCA76AE-83AA-0D01-C9D8-DC0662C3EA7C}"/>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9DF2AFE1-A87E-B2EA-9E90-55AAF57192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B3B60D94-2D71-2DEA-7439-A1A78992FA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798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A517E071-F3ED-73CD-0BA9-8AFF92A9C1B5}"/>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11C516A0-E07E-3EFB-2D21-74D533C510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C253F54A-F999-18ED-68D3-810A350A18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834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FFEDAB5E-3EF4-B147-933A-8BC52D46228D}"/>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DDF64073-1C39-1BEE-0F70-862509A1B9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9337C355-28DC-7FF7-8667-D7391C6A25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28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796676D1-4ACD-BB88-E426-57619ACC3441}"/>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F2679D15-02A3-3690-52A6-9017284FC04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66A2D772-0E02-86B7-E9B7-EF0A1F470C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4118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a:extLst>
            <a:ext uri="{FF2B5EF4-FFF2-40B4-BE49-F238E27FC236}">
              <a16:creationId xmlns:a16="http://schemas.microsoft.com/office/drawing/2014/main" id="{9A90FDF3-0C0E-B658-0277-263CEA790321}"/>
            </a:ext>
          </a:extLst>
        </p:cNvPr>
        <p:cNvGrpSpPr/>
        <p:nvPr/>
      </p:nvGrpSpPr>
      <p:grpSpPr>
        <a:xfrm>
          <a:off x="0" y="0"/>
          <a:ext cx="0" cy="0"/>
          <a:chOff x="0" y="0"/>
          <a:chExt cx="0" cy="0"/>
        </a:xfrm>
      </p:grpSpPr>
      <p:sp>
        <p:nvSpPr>
          <p:cNvPr id="240" name="Google Shape;240;p4:notes">
            <a:extLst>
              <a:ext uri="{FF2B5EF4-FFF2-40B4-BE49-F238E27FC236}">
                <a16:creationId xmlns:a16="http://schemas.microsoft.com/office/drawing/2014/main" id="{A8554B43-22AA-823C-A4EF-0183516F7BF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4:notes">
            <a:extLst>
              <a:ext uri="{FF2B5EF4-FFF2-40B4-BE49-F238E27FC236}">
                <a16:creationId xmlns:a16="http://schemas.microsoft.com/office/drawing/2014/main" id="{5EE919B4-F234-71E0-0FF2-E15570DBE9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761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73795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F6D907-4BA4-4D3F-851A-5DCBF36239C5}"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45196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3484006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94596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725816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2663539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349763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139721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417581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113894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4308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F6D907-4BA4-4D3F-851A-5DCBF36239C5}"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63913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6D907-4BA4-4D3F-851A-5DCBF36239C5}"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30837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118221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162698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F6D907-4BA4-4D3F-851A-5DCBF36239C5}" type="datetimeFigureOut">
              <a:rPr lang="en-US" smtClean="0"/>
              <a:t>1/6/2025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298624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F6D907-4BA4-4D3F-851A-5DCBF36239C5}"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CECAFC-31D2-44CC-841A-00227BF41B5C}" type="slidenum">
              <a:rPr lang="en-US" smtClean="0"/>
              <a:t>‹#›</a:t>
            </a:fld>
            <a:endParaRPr lang="en-US"/>
          </a:p>
        </p:txBody>
      </p:sp>
    </p:spTree>
    <p:extLst>
      <p:ext uri="{BB962C8B-B14F-4D97-AF65-F5344CB8AC3E}">
        <p14:creationId xmlns:p14="http://schemas.microsoft.com/office/powerpoint/2010/main" val="315539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F6D907-4BA4-4D3F-851A-5DCBF36239C5}" type="datetimeFigureOut">
              <a:rPr lang="en-US" smtClean="0"/>
              <a:t>1/6/2025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4CECAFC-31D2-44CC-841A-00227BF41B5C}" type="slidenum">
              <a:rPr lang="en-US" smtClean="0"/>
              <a:t>‹#›</a:t>
            </a:fld>
            <a:endParaRPr lang="en-US"/>
          </a:p>
        </p:txBody>
      </p:sp>
    </p:spTree>
    <p:extLst>
      <p:ext uri="{BB962C8B-B14F-4D97-AF65-F5344CB8AC3E}">
        <p14:creationId xmlns:p14="http://schemas.microsoft.com/office/powerpoint/2010/main" val="23567078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2.xml"/><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13.xml"/><Relationship Id="rId10" Type="http://schemas.openxmlformats.org/officeDocument/2006/relationships/image" Target="../media/image6.jpeg"/><Relationship Id="rId4" Type="http://schemas.openxmlformats.org/officeDocument/2006/relationships/slide" Target="slide12.xml"/><Relationship Id="rId9" Type="http://schemas.openxmlformats.org/officeDocument/2006/relationships/slide" Target="slide29.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slide" Target="slide33.xml"/><Relationship Id="rId4" Type="http://schemas.openxmlformats.org/officeDocument/2006/relationships/slide" Target="slide31.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slide" Target="slide15.xml"/><Relationship Id="rId18" Type="http://schemas.openxmlformats.org/officeDocument/2006/relationships/slide" Target="slide19.xml"/><Relationship Id="rId26" Type="http://schemas.openxmlformats.org/officeDocument/2006/relationships/slide" Target="slide1.xml"/><Relationship Id="rId3" Type="http://schemas.openxmlformats.org/officeDocument/2006/relationships/slide" Target="slide23.xml"/><Relationship Id="rId21" Type="http://schemas.openxmlformats.org/officeDocument/2006/relationships/image" Target="../media/image32.jpeg"/><Relationship Id="rId7" Type="http://schemas.openxmlformats.org/officeDocument/2006/relationships/slide" Target="slide26.xml"/><Relationship Id="rId12" Type="http://schemas.openxmlformats.org/officeDocument/2006/relationships/image" Target="../media/image29.jpeg"/><Relationship Id="rId17" Type="http://schemas.openxmlformats.org/officeDocument/2006/relationships/slide" Target="slide16.xml"/><Relationship Id="rId25" Type="http://schemas.openxmlformats.org/officeDocument/2006/relationships/image" Target="../media/image36.png"/><Relationship Id="rId2" Type="http://schemas.openxmlformats.org/officeDocument/2006/relationships/slide" Target="slide20.xml"/><Relationship Id="rId16" Type="http://schemas.openxmlformats.org/officeDocument/2006/relationships/slide" Target="slide18.xml"/><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28.jpeg"/><Relationship Id="rId24" Type="http://schemas.openxmlformats.org/officeDocument/2006/relationships/image" Target="../media/image35.jpeg"/><Relationship Id="rId5" Type="http://schemas.openxmlformats.org/officeDocument/2006/relationships/slide" Target="slide21.xml"/><Relationship Id="rId15" Type="http://schemas.openxmlformats.org/officeDocument/2006/relationships/slide" Target="slide17.xml"/><Relationship Id="rId23" Type="http://schemas.openxmlformats.org/officeDocument/2006/relationships/image" Target="../media/image34.png"/><Relationship Id="rId10" Type="http://schemas.openxmlformats.org/officeDocument/2006/relationships/image" Target="../media/image27.png"/><Relationship Id="rId19" Type="http://schemas.openxmlformats.org/officeDocument/2006/relationships/image" Target="../media/image30.jpeg"/><Relationship Id="rId4" Type="http://schemas.openxmlformats.org/officeDocument/2006/relationships/slide" Target="slide24.xml"/><Relationship Id="rId9" Type="http://schemas.openxmlformats.org/officeDocument/2006/relationships/image" Target="../media/image26.jpeg"/><Relationship Id="rId14" Type="http://schemas.openxmlformats.org/officeDocument/2006/relationships/slide" Target="slide22.xml"/><Relationship Id="rId22"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1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slide" Target="slide3.xml"/><Relationship Id="rId4" Type="http://schemas.openxmlformats.org/officeDocument/2006/relationships/image" Target="../media/image62.png"/><Relationship Id="rId9"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slide" Target="slide7.xml"/><Relationship Id="rId18" Type="http://schemas.openxmlformats.org/officeDocument/2006/relationships/slide" Target="slide4.xml"/><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slide" Target="slide11.xml"/><Relationship Id="rId17" Type="http://schemas.openxmlformats.org/officeDocument/2006/relationships/slide" Target="slide5.xml"/><Relationship Id="rId2" Type="http://schemas.openxmlformats.org/officeDocument/2006/relationships/notesSlide" Target="../notesSlides/notesSlide2.xml"/><Relationship Id="rId16" Type="http://schemas.openxmlformats.org/officeDocument/2006/relationships/slide" Target="slide8.xml"/><Relationship Id="rId20" Type="http://schemas.openxmlformats.org/officeDocument/2006/relationships/slide" Target="slide1.xml"/><Relationship Id="rId1" Type="http://schemas.openxmlformats.org/officeDocument/2006/relationships/slideLayout" Target="../slideLayouts/slideLayout7.xml"/><Relationship Id="rId6" Type="http://schemas.openxmlformats.org/officeDocument/2006/relationships/image" Target="../media/image10.jpg"/><Relationship Id="rId11" Type="http://schemas.openxmlformats.org/officeDocument/2006/relationships/slide" Target="slide10.xml"/><Relationship Id="rId5" Type="http://schemas.openxmlformats.org/officeDocument/2006/relationships/image" Target="../media/image9.jpg"/><Relationship Id="rId15" Type="http://schemas.openxmlformats.org/officeDocument/2006/relationships/slide" Target="slide9.xml"/><Relationship Id="rId10" Type="http://schemas.openxmlformats.org/officeDocument/2006/relationships/image" Target="../media/image14.png"/><Relationship Id="rId19" Type="http://schemas.openxmlformats.org/officeDocument/2006/relationships/image" Target="../media/image15.jp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slide" Target="slide27.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7.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8.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90354" y="2121763"/>
            <a:ext cx="5329779" cy="37765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IN"/>
          </a:p>
        </p:txBody>
      </p:sp>
      <p:sp>
        <p:nvSpPr>
          <p:cNvPr id="19" name="Right Arrow 18"/>
          <p:cNvSpPr/>
          <p:nvPr/>
        </p:nvSpPr>
        <p:spPr>
          <a:xfrm>
            <a:off x="-1310" y="2404634"/>
            <a:ext cx="435006" cy="27964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20" name="Right Arrow 19"/>
          <p:cNvSpPr/>
          <p:nvPr/>
        </p:nvSpPr>
        <p:spPr>
          <a:xfrm>
            <a:off x="6239" y="5898283"/>
            <a:ext cx="435006" cy="2796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1" name="Rounded Rectangle 20">
            <a:hlinkClick r:id="rId3" action="ppaction://hlinksldjump"/>
          </p:cNvPr>
          <p:cNvSpPr/>
          <p:nvPr/>
        </p:nvSpPr>
        <p:spPr>
          <a:xfrm>
            <a:off x="433696" y="2025415"/>
            <a:ext cx="2771499" cy="1038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i-IN" sz="3600" b="1" dirty="0">
                <a:solidFill>
                  <a:srgbClr val="002060"/>
                </a:solidFill>
                <a:latin typeface="Kokila" panose="020B0604020202020204" pitchFamily="34" charset="0"/>
                <a:cs typeface="Kokila" panose="020B0604020202020204" pitchFamily="34" charset="0"/>
              </a:rPr>
              <a:t>उपकरण </a:t>
            </a:r>
            <a:r>
              <a:rPr lang="en-US" sz="2800" b="1" dirty="0">
                <a:solidFill>
                  <a:srgbClr val="002060"/>
                </a:solidFill>
                <a:latin typeface="Arial" panose="020B0604020202020204" pitchFamily="34" charset="0"/>
                <a:cs typeface="Arial" panose="020B0604020202020204" pitchFamily="34" charset="0"/>
              </a:rPr>
              <a:t>EQUIPMENT</a:t>
            </a:r>
            <a:endParaRPr lang="en-IN" sz="2400" b="1" dirty="0">
              <a:solidFill>
                <a:srgbClr val="002060"/>
              </a:solidFill>
              <a:latin typeface="Arial" panose="020B0604020202020204" pitchFamily="34" charset="0"/>
              <a:cs typeface="Arial" panose="020B0604020202020204" pitchFamily="34" charset="0"/>
            </a:endParaRPr>
          </a:p>
        </p:txBody>
      </p:sp>
      <p:sp>
        <p:nvSpPr>
          <p:cNvPr id="22" name="Rounded Rectangle 21">
            <a:hlinkClick r:id="rId4" action="ppaction://hlinksldjump"/>
          </p:cNvPr>
          <p:cNvSpPr/>
          <p:nvPr/>
        </p:nvSpPr>
        <p:spPr>
          <a:xfrm>
            <a:off x="455033" y="3366335"/>
            <a:ext cx="2750162" cy="17472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3600" b="1" dirty="0">
                <a:latin typeface="Kokila" panose="020B0604020202020204" pitchFamily="34" charset="0"/>
                <a:cs typeface="Kokila" panose="020B0604020202020204" pitchFamily="34" charset="0"/>
              </a:rPr>
              <a:t>लोको पायलट - ओ.सी.आई.पी.   </a:t>
            </a:r>
            <a:r>
              <a:rPr lang="en-IN" sz="2800" b="1" dirty="0">
                <a:latin typeface="Arial" panose="020B0604020202020204" pitchFamily="34" charset="0"/>
                <a:cs typeface="Arial" panose="020B0604020202020204" pitchFamily="34" charset="0"/>
              </a:rPr>
              <a:t>LP-OCIP</a:t>
            </a:r>
            <a:endParaRPr lang="en-IN" sz="2400" b="1" dirty="0">
              <a:latin typeface="Arial" panose="020B0604020202020204" pitchFamily="34" charset="0"/>
              <a:cs typeface="Arial" panose="020B0604020202020204" pitchFamily="34" charset="0"/>
            </a:endParaRPr>
          </a:p>
        </p:txBody>
      </p:sp>
      <p:sp>
        <p:nvSpPr>
          <p:cNvPr id="25" name="Rounded Rectangle 24">
            <a:hlinkClick r:id="rId5" action="ppaction://hlinksldjump"/>
          </p:cNvPr>
          <p:cNvSpPr/>
          <p:nvPr/>
        </p:nvSpPr>
        <p:spPr>
          <a:xfrm>
            <a:off x="441245" y="5323810"/>
            <a:ext cx="2750162" cy="142858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i-IN" sz="3600" b="1" dirty="0">
                <a:latin typeface="Kokila" panose="020B0604020202020204" pitchFamily="34" charset="0"/>
                <a:cs typeface="Kokila" panose="020B0604020202020204" pitchFamily="34" charset="0"/>
              </a:rPr>
              <a:t>मोड़ ऑपरेशन</a:t>
            </a:r>
          </a:p>
          <a:p>
            <a:pPr algn="ctr"/>
            <a:r>
              <a:rPr lang="en-IN" sz="2800" b="1" dirty="0">
                <a:latin typeface="Arial" panose="020B0604020202020204" pitchFamily="34" charset="0"/>
                <a:cs typeface="Arial" panose="020B0604020202020204" pitchFamily="34" charset="0"/>
              </a:rPr>
              <a:t>MODE OPERATION</a:t>
            </a:r>
          </a:p>
        </p:txBody>
      </p:sp>
      <p:sp>
        <p:nvSpPr>
          <p:cNvPr id="26" name="Right Arrow 25"/>
          <p:cNvSpPr/>
          <p:nvPr/>
        </p:nvSpPr>
        <p:spPr>
          <a:xfrm>
            <a:off x="20027" y="4100115"/>
            <a:ext cx="435006" cy="27964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28" name="Right Arrow 27"/>
          <p:cNvSpPr/>
          <p:nvPr/>
        </p:nvSpPr>
        <p:spPr>
          <a:xfrm flipH="1">
            <a:off x="8914265" y="2404633"/>
            <a:ext cx="435006" cy="27964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IN"/>
          </a:p>
        </p:txBody>
      </p:sp>
      <p:sp>
        <p:nvSpPr>
          <p:cNvPr id="38" name="Right Arrow 37"/>
          <p:cNvSpPr/>
          <p:nvPr/>
        </p:nvSpPr>
        <p:spPr>
          <a:xfrm flipH="1">
            <a:off x="8884117" y="5515953"/>
            <a:ext cx="544893" cy="2796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 name="Left-Right Arrow Callout 1">
            <a:hlinkClick r:id="rId6" action="ppaction://hlinksldjump"/>
          </p:cNvPr>
          <p:cNvSpPr/>
          <p:nvPr/>
        </p:nvSpPr>
        <p:spPr>
          <a:xfrm>
            <a:off x="3561721" y="5851792"/>
            <a:ext cx="5322397" cy="900607"/>
          </a:xfrm>
          <a:prstGeom prst="lef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Advantages</a:t>
            </a:r>
            <a:r>
              <a:rPr lang="hi-IN"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विशेषताएं </a:t>
            </a:r>
            <a:endParaRPr lang="en-IN" sz="32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 name="Rectangle 43"/>
          <p:cNvSpPr/>
          <p:nvPr/>
        </p:nvSpPr>
        <p:spPr>
          <a:xfrm>
            <a:off x="993757" y="8326"/>
            <a:ext cx="720176" cy="1182443"/>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IN"/>
          </a:p>
        </p:txBody>
      </p:sp>
      <p:sp>
        <p:nvSpPr>
          <p:cNvPr id="35" name="Right Arrow 34"/>
          <p:cNvSpPr/>
          <p:nvPr/>
        </p:nvSpPr>
        <p:spPr>
          <a:xfrm flipH="1">
            <a:off x="8920171" y="4100115"/>
            <a:ext cx="488553" cy="27964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4" name="TextBox 3"/>
          <p:cNvSpPr txBox="1"/>
          <p:nvPr/>
        </p:nvSpPr>
        <p:spPr>
          <a:xfrm>
            <a:off x="0" y="219037"/>
            <a:ext cx="12192000" cy="707886"/>
          </a:xfrm>
          <a:prstGeom prst="rect">
            <a:avLst/>
          </a:prstGeom>
          <a:noFill/>
        </p:spPr>
        <p:txBody>
          <a:bodyPr wrap="square" rtlCol="0">
            <a:spAutoFit/>
          </a:bodyPr>
          <a:lstStyle/>
          <a:p>
            <a:pPr algn="ctr"/>
            <a:r>
              <a:rPr lang="hi-IN" sz="4000" b="1" dirty="0">
                <a:solidFill>
                  <a:schemeClr val="accent2">
                    <a:lumMod val="40000"/>
                    <a:lumOff val="60000"/>
                  </a:schemeClr>
                </a:solidFill>
                <a:effectLst>
                  <a:outerShdw blurRad="38100" dist="38100" dir="2700000" algn="tl">
                    <a:srgbClr val="000000">
                      <a:alpha val="43137"/>
                    </a:srgbClr>
                  </a:outerShdw>
                </a:effectLst>
              </a:rPr>
              <a:t>टी.आर.ओ. विभाग, मध्य रेल, नागपुर  </a:t>
            </a:r>
            <a:endParaRPr lang="en-IN" sz="32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 name="Google Shape;253;p4">
            <a:extLst>
              <a:ext uri="{FF2B5EF4-FFF2-40B4-BE49-F238E27FC236}">
                <a16:creationId xmlns:a16="http://schemas.microsoft.com/office/drawing/2014/main" id="{99F11F70-D318-2A66-2DC0-D016BD240BFF}"/>
              </a:ext>
            </a:extLst>
          </p:cNvPr>
          <p:cNvSpPr/>
          <p:nvPr/>
        </p:nvSpPr>
        <p:spPr>
          <a:xfrm>
            <a:off x="-12827" y="1226849"/>
            <a:ext cx="12192000" cy="696398"/>
          </a:xfrm>
          <a:prstGeom prst="rect">
            <a:avLst/>
          </a:prstGeom>
          <a:solidFill>
            <a:srgbClr val="7030A0"/>
          </a:solidFill>
          <a:ln>
            <a:noFill/>
          </a:ln>
        </p:spPr>
        <p:txBody>
          <a:bodyPr spcFirstLastPara="1" wrap="square" lIns="61717" tIns="30847" rIns="61717" bIns="30847" anchor="ctr" anchorCtr="0">
            <a:noAutofit/>
          </a:bodyPr>
          <a:lstStyle/>
          <a:p>
            <a:pPr algn="ctr">
              <a:buClr>
                <a:srgbClr val="000000"/>
              </a:buClr>
              <a:buSzPts val="2400"/>
            </a:pPr>
            <a:r>
              <a:rPr lang="hi-IN" sz="5400" b="1" dirty="0">
                <a:effectLst>
                  <a:outerShdw blurRad="38100" dist="38100" dir="2700000" algn="tl">
                    <a:srgbClr val="000000">
                      <a:alpha val="43137"/>
                    </a:srgbClr>
                  </a:outerShdw>
                </a:effectLst>
                <a:latin typeface="Kokila" panose="020B0604020202020204" pitchFamily="34" charset="0"/>
                <a:ea typeface="Calibri"/>
                <a:cs typeface="Kokila" panose="020B0604020202020204" pitchFamily="34" charset="0"/>
                <a:sym typeface="Calibri"/>
              </a:rPr>
              <a:t>कवच</a:t>
            </a:r>
            <a:r>
              <a:rPr lang="en" sz="5400" b="1" dirty="0">
                <a:effectLst>
                  <a:outerShdw blurRad="38100" dist="38100" dir="2700000" algn="tl">
                    <a:srgbClr val="000000">
                      <a:alpha val="43137"/>
                    </a:srgbClr>
                  </a:outerShdw>
                </a:effectLst>
                <a:latin typeface="Kokila" panose="020B0604020202020204" pitchFamily="34" charset="0"/>
                <a:ea typeface="Calibri"/>
                <a:cs typeface="Kokila" panose="020B0604020202020204" pitchFamily="34" charset="0"/>
                <a:sym typeface="Calibri"/>
              </a:rPr>
              <a:t> – </a:t>
            </a:r>
            <a:r>
              <a:rPr lang="hi-IN" sz="5400" b="1" dirty="0">
                <a:effectLst>
                  <a:outerShdw blurRad="38100" dist="38100" dir="2700000" algn="tl">
                    <a:srgbClr val="000000">
                      <a:alpha val="43137"/>
                    </a:srgbClr>
                  </a:outerShdw>
                </a:effectLst>
                <a:latin typeface="Kokila" panose="020B0604020202020204" pitchFamily="34" charset="0"/>
                <a:ea typeface="Calibri"/>
                <a:cs typeface="Kokila" panose="020B0604020202020204" pitchFamily="34" charset="0"/>
                <a:sym typeface="Calibri"/>
              </a:rPr>
              <a:t>एक नजर में </a:t>
            </a:r>
            <a:endParaRPr sz="5400" b="1" dirty="0">
              <a:effectLst>
                <a:outerShdw blurRad="38100" dist="38100" dir="2700000" algn="tl">
                  <a:srgbClr val="000000">
                    <a:alpha val="43137"/>
                  </a:srgbClr>
                </a:outerShdw>
              </a:effectLst>
              <a:latin typeface="Kokila" panose="020B0604020202020204" pitchFamily="34" charset="0"/>
              <a:ea typeface="Calibri"/>
              <a:cs typeface="Kokila" panose="020B0604020202020204" pitchFamily="34" charset="0"/>
              <a:sym typeface="Calibri"/>
            </a:endParaRPr>
          </a:p>
        </p:txBody>
      </p:sp>
      <p:sp>
        <p:nvSpPr>
          <p:cNvPr id="5" name="Rounded Rectangle 20">
            <a:hlinkClick r:id="rId7" action="ppaction://hlinksldjump"/>
            <a:extLst>
              <a:ext uri="{FF2B5EF4-FFF2-40B4-BE49-F238E27FC236}">
                <a16:creationId xmlns:a16="http://schemas.microsoft.com/office/drawing/2014/main" id="{E5D1237E-A921-7A87-4118-2BF0DC672271}"/>
              </a:ext>
            </a:extLst>
          </p:cNvPr>
          <p:cNvSpPr/>
          <p:nvPr/>
        </p:nvSpPr>
        <p:spPr>
          <a:xfrm>
            <a:off x="9357088" y="2025415"/>
            <a:ext cx="2808278" cy="1038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i-IN" sz="3600" b="1" dirty="0">
                <a:solidFill>
                  <a:srgbClr val="002060"/>
                </a:solidFill>
                <a:latin typeface="Kokila" panose="020B0604020202020204" pitchFamily="34" charset="0"/>
                <a:cs typeface="Kokila" panose="020B0604020202020204" pitchFamily="34" charset="0"/>
              </a:rPr>
              <a:t>लोकेशन </a:t>
            </a:r>
            <a:r>
              <a:rPr lang="en-US" sz="2800" b="1" dirty="0">
                <a:solidFill>
                  <a:srgbClr val="002060"/>
                </a:solidFill>
                <a:latin typeface="Arial" panose="020B0604020202020204" pitchFamily="34" charset="0"/>
                <a:cs typeface="Arial" panose="020B0604020202020204" pitchFamily="34" charset="0"/>
              </a:rPr>
              <a:t>LOCATION</a:t>
            </a:r>
            <a:endParaRPr lang="en-IN" sz="2400" b="1" dirty="0">
              <a:solidFill>
                <a:srgbClr val="002060"/>
              </a:solidFill>
              <a:latin typeface="Arial" panose="020B0604020202020204" pitchFamily="34" charset="0"/>
              <a:cs typeface="Arial" panose="020B0604020202020204" pitchFamily="34" charset="0"/>
            </a:endParaRPr>
          </a:p>
        </p:txBody>
      </p:sp>
      <p:sp>
        <p:nvSpPr>
          <p:cNvPr id="8" name="Rounded Rectangle 21">
            <a:hlinkClick r:id="rId8" action="ppaction://hlinksldjump"/>
            <a:extLst>
              <a:ext uri="{FF2B5EF4-FFF2-40B4-BE49-F238E27FC236}">
                <a16:creationId xmlns:a16="http://schemas.microsoft.com/office/drawing/2014/main" id="{2123ED19-F4DC-12AD-DB7E-A76217E88370}"/>
              </a:ext>
            </a:extLst>
          </p:cNvPr>
          <p:cNvSpPr/>
          <p:nvPr/>
        </p:nvSpPr>
        <p:spPr>
          <a:xfrm>
            <a:off x="9408762" y="3366335"/>
            <a:ext cx="2750162" cy="174720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hi-IN" sz="3600" b="1" dirty="0">
                <a:latin typeface="Kokila" panose="020B0604020202020204" pitchFamily="34" charset="0"/>
                <a:cs typeface="Kokila" panose="020B0604020202020204" pitchFamily="34" charset="0"/>
              </a:rPr>
              <a:t>लोको</a:t>
            </a:r>
            <a:r>
              <a:rPr lang="en-US" sz="3600" b="1" dirty="0">
                <a:latin typeface="Kokila" panose="020B0604020202020204" pitchFamily="34" charset="0"/>
                <a:cs typeface="Kokila" panose="020B0604020202020204" pitchFamily="34" charset="0"/>
              </a:rPr>
              <a:t> </a:t>
            </a:r>
            <a:r>
              <a:rPr lang="hi-IN" sz="3600" b="1" dirty="0">
                <a:latin typeface="Kokila" panose="020B0604020202020204" pitchFamily="34" charset="0"/>
                <a:cs typeface="Kokila" panose="020B0604020202020204" pitchFamily="34" charset="0"/>
              </a:rPr>
              <a:t>ईनरजाईज  </a:t>
            </a:r>
            <a:endParaRPr lang="en-US" sz="3600" b="1" dirty="0">
              <a:latin typeface="Kokila" panose="020B0604020202020204" pitchFamily="34" charset="0"/>
              <a:cs typeface="Kokila" panose="020B0604020202020204" pitchFamily="34" charset="0"/>
            </a:endParaRPr>
          </a:p>
          <a:p>
            <a:pPr algn="ctr"/>
            <a:r>
              <a:rPr lang="en-IN" sz="2400" b="1" dirty="0">
                <a:latin typeface="Arial" panose="020B0604020202020204" pitchFamily="34" charset="0"/>
                <a:cs typeface="Arial" panose="020B0604020202020204" pitchFamily="34" charset="0"/>
              </a:rPr>
              <a:t>LOCO</a:t>
            </a:r>
            <a:r>
              <a:rPr lang="en-IN" sz="2800" b="1" dirty="0">
                <a:latin typeface="Arial" panose="020B0604020202020204" pitchFamily="34" charset="0"/>
                <a:cs typeface="Arial" panose="020B0604020202020204" pitchFamily="34" charset="0"/>
              </a:rPr>
              <a:t> </a:t>
            </a:r>
            <a:r>
              <a:rPr lang="en-IN" sz="2400" b="1" dirty="0">
                <a:latin typeface="Arial" panose="020B0604020202020204" pitchFamily="34" charset="0"/>
                <a:cs typeface="Arial" panose="020B0604020202020204" pitchFamily="34" charset="0"/>
              </a:rPr>
              <a:t>ENERGISATION</a:t>
            </a:r>
          </a:p>
        </p:txBody>
      </p:sp>
      <p:sp>
        <p:nvSpPr>
          <p:cNvPr id="17" name="Rounded Rectangle 24">
            <a:hlinkClick r:id="rId9" action="ppaction://hlinksldjump"/>
            <a:extLst>
              <a:ext uri="{FF2B5EF4-FFF2-40B4-BE49-F238E27FC236}">
                <a16:creationId xmlns:a16="http://schemas.microsoft.com/office/drawing/2014/main" id="{E48A9282-71D2-272B-906D-A9B1BAD00CB4}"/>
              </a:ext>
            </a:extLst>
          </p:cNvPr>
          <p:cNvSpPr/>
          <p:nvPr/>
        </p:nvSpPr>
        <p:spPr>
          <a:xfrm>
            <a:off x="9429011" y="5210374"/>
            <a:ext cx="2750162" cy="154202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hi-IN" sz="3600" b="1" dirty="0">
                <a:latin typeface="Kokila" panose="020B0604020202020204" pitchFamily="34" charset="0"/>
                <a:cs typeface="Kokila" panose="020B0604020202020204" pitchFamily="34" charset="0"/>
              </a:rPr>
              <a:t>कैब चेंजिंग </a:t>
            </a:r>
            <a:endParaRPr lang="en-US" sz="3600" b="1" dirty="0">
              <a:latin typeface="Kokila" panose="020B0604020202020204" pitchFamily="34" charset="0"/>
              <a:cs typeface="Kokila" panose="020B0604020202020204" pitchFamily="34" charset="0"/>
            </a:endParaRPr>
          </a:p>
          <a:p>
            <a:pPr algn="ctr"/>
            <a:r>
              <a:rPr lang="en-IN" sz="2800" b="1" dirty="0">
                <a:latin typeface="Arial" panose="020B0604020202020204" pitchFamily="34" charset="0"/>
                <a:cs typeface="Arial" panose="020B0604020202020204" pitchFamily="34" charset="0"/>
              </a:rPr>
              <a:t>CAB CHANGING</a:t>
            </a:r>
          </a:p>
        </p:txBody>
      </p:sp>
      <p:grpSp>
        <p:nvGrpSpPr>
          <p:cNvPr id="18" name="object 11">
            <a:extLst>
              <a:ext uri="{FF2B5EF4-FFF2-40B4-BE49-F238E27FC236}">
                <a16:creationId xmlns:a16="http://schemas.microsoft.com/office/drawing/2014/main" id="{1A6A005C-BAEC-8024-F89F-E643BB3DDF7B}"/>
              </a:ext>
            </a:extLst>
          </p:cNvPr>
          <p:cNvGrpSpPr/>
          <p:nvPr/>
        </p:nvGrpSpPr>
        <p:grpSpPr>
          <a:xfrm>
            <a:off x="3598171" y="2486893"/>
            <a:ext cx="5329779" cy="3078258"/>
            <a:chOff x="581025" y="1419225"/>
            <a:chExt cx="7981950" cy="4706620"/>
          </a:xfrm>
        </p:grpSpPr>
        <p:pic>
          <p:nvPicPr>
            <p:cNvPr id="23" name="object 12">
              <a:extLst>
                <a:ext uri="{FF2B5EF4-FFF2-40B4-BE49-F238E27FC236}">
                  <a16:creationId xmlns:a16="http://schemas.microsoft.com/office/drawing/2014/main" id="{957EE031-CFB8-91A2-604A-606038FDA7AB}"/>
                </a:ext>
              </a:extLst>
            </p:cNvPr>
            <p:cNvPicPr/>
            <p:nvPr/>
          </p:nvPicPr>
          <p:blipFill>
            <a:blip r:embed="rId10" cstate="print"/>
            <a:stretch>
              <a:fillRect/>
            </a:stretch>
          </p:blipFill>
          <p:spPr>
            <a:xfrm>
              <a:off x="609600" y="1447800"/>
              <a:ext cx="7924800" cy="4649089"/>
            </a:xfrm>
            <a:prstGeom prst="rect">
              <a:avLst/>
            </a:prstGeom>
            <a:ln>
              <a:noFill/>
            </a:ln>
            <a:effectLst>
              <a:softEdge rad="112500"/>
            </a:effectLst>
          </p:spPr>
        </p:pic>
        <p:sp>
          <p:nvSpPr>
            <p:cNvPr id="24" name="object 13">
              <a:extLst>
                <a:ext uri="{FF2B5EF4-FFF2-40B4-BE49-F238E27FC236}">
                  <a16:creationId xmlns:a16="http://schemas.microsoft.com/office/drawing/2014/main" id="{AF057FF9-6CB6-F7E6-F3DA-0ADF7FCA16C4}"/>
                </a:ext>
              </a:extLst>
            </p:cNvPr>
            <p:cNvSpPr/>
            <p:nvPr/>
          </p:nvSpPr>
          <p:spPr>
            <a:xfrm>
              <a:off x="595312" y="1433512"/>
              <a:ext cx="7953375" cy="4678045"/>
            </a:xfrm>
            <a:custGeom>
              <a:avLst/>
              <a:gdLst/>
              <a:ahLst/>
              <a:cxnLst/>
              <a:rect l="l" t="t" r="r" b="b"/>
              <a:pathLst>
                <a:path w="7953375" h="4678045">
                  <a:moveTo>
                    <a:pt x="0" y="4677664"/>
                  </a:moveTo>
                  <a:lnTo>
                    <a:pt x="7953375" y="4677664"/>
                  </a:lnTo>
                  <a:lnTo>
                    <a:pt x="7953375" y="0"/>
                  </a:lnTo>
                  <a:lnTo>
                    <a:pt x="0" y="0"/>
                  </a:lnTo>
                  <a:lnTo>
                    <a:pt x="0" y="4677664"/>
                  </a:lnTo>
                  <a:close/>
                </a:path>
              </a:pathLst>
            </a:custGeom>
            <a:ln w="28575">
              <a:solidFill>
                <a:srgbClr val="000000"/>
              </a:solidFill>
            </a:ln>
          </p:spPr>
          <p:txBody>
            <a:bodyPr wrap="square" lIns="0" tIns="0" rIns="0" bIns="0" rtlCol="0"/>
            <a:lstStyle/>
            <a:p>
              <a:endParaRPr sz="1215"/>
            </a:p>
          </p:txBody>
        </p:sp>
      </p:grpSp>
    </p:spTree>
    <p:extLst>
      <p:ext uri="{BB962C8B-B14F-4D97-AF65-F5344CB8AC3E}">
        <p14:creationId xmlns:p14="http://schemas.microsoft.com/office/powerpoint/2010/main" val="44762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D17E8D60-6C32-FD27-E2CE-B9E04AE3163E}"/>
            </a:ext>
          </a:extLst>
        </p:cNvPr>
        <p:cNvGrpSpPr/>
        <p:nvPr/>
      </p:nvGrpSpPr>
      <p:grpSpPr>
        <a:xfrm>
          <a:off x="0" y="0"/>
          <a:ext cx="0" cy="0"/>
          <a:chOff x="0" y="0"/>
          <a:chExt cx="0" cy="0"/>
        </a:xfrm>
      </p:grpSpPr>
      <p:sp>
        <p:nvSpPr>
          <p:cNvPr id="255" name="Google Shape;255;p4">
            <a:extLst>
              <a:ext uri="{FF2B5EF4-FFF2-40B4-BE49-F238E27FC236}">
                <a16:creationId xmlns:a16="http://schemas.microsoft.com/office/drawing/2014/main" id="{DD102E9F-7B5B-4FF2-0226-58777FE2D1D9}"/>
              </a:ext>
            </a:extLst>
          </p:cNvPr>
          <p:cNvSpPr/>
          <p:nvPr/>
        </p:nvSpPr>
        <p:spPr>
          <a:xfrm>
            <a:off x="819909" y="5018238"/>
            <a:ext cx="2083463" cy="507656"/>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2400" dirty="0">
                <a:solidFill>
                  <a:srgbClr val="FFFFFF"/>
                </a:solidFill>
                <a:latin typeface="Calibri"/>
                <a:ea typeface="Calibri"/>
                <a:cs typeface="Calibri"/>
                <a:sym typeface="Calibri"/>
              </a:rPr>
              <a:t>RFID Reader-1</a:t>
            </a:r>
            <a:endParaRPr dirty="0">
              <a:solidFill>
                <a:srgbClr val="000000"/>
              </a:solidFill>
              <a:latin typeface="Arial"/>
              <a:ea typeface="Arial"/>
              <a:cs typeface="Arial"/>
              <a:sym typeface="Arial"/>
            </a:endParaRPr>
          </a:p>
        </p:txBody>
      </p:sp>
      <p:sp>
        <p:nvSpPr>
          <p:cNvPr id="2" name="Google Shape;253;p4">
            <a:extLst>
              <a:ext uri="{FF2B5EF4-FFF2-40B4-BE49-F238E27FC236}">
                <a16:creationId xmlns:a16="http://schemas.microsoft.com/office/drawing/2014/main" id="{F522AA8B-382C-6FD1-F9A1-840CE5C6F42E}"/>
              </a:ext>
            </a:extLst>
          </p:cNvPr>
          <p:cNvSpPr/>
          <p:nvPr/>
        </p:nvSpPr>
        <p:spPr>
          <a:xfrm>
            <a:off x="0" y="105111"/>
            <a:ext cx="12192000" cy="554240"/>
          </a:xfrm>
          <a:prstGeom prst="rect">
            <a:avLst/>
          </a:prstGeom>
          <a:solidFill>
            <a:schemeClr val="accent1"/>
          </a:solidFill>
          <a:ln>
            <a:noFill/>
          </a:ln>
        </p:spPr>
        <p:txBody>
          <a:bodyPr spcFirstLastPara="1" wrap="square" lIns="61717" tIns="30847" rIns="61717" bIns="30847" anchor="ctr" anchorCtr="0">
            <a:noAutofit/>
          </a:bodyPr>
          <a:lstStyle/>
          <a:p>
            <a:pPr algn="ctr">
              <a:buClr>
                <a:srgbClr val="000000"/>
              </a:buClr>
              <a:buSzPts val="2400"/>
            </a:pPr>
            <a:r>
              <a:rPr lang="en-US" sz="2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lang="en-US"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sp>
        <p:nvSpPr>
          <p:cNvPr id="3" name="Google Shape;255;p4">
            <a:extLst>
              <a:ext uri="{FF2B5EF4-FFF2-40B4-BE49-F238E27FC236}">
                <a16:creationId xmlns:a16="http://schemas.microsoft.com/office/drawing/2014/main" id="{651793A6-7D33-ECEF-8760-A1ABCFD50BE0}"/>
              </a:ext>
            </a:extLst>
          </p:cNvPr>
          <p:cNvSpPr/>
          <p:nvPr/>
        </p:nvSpPr>
        <p:spPr>
          <a:xfrm>
            <a:off x="5399013" y="4111173"/>
            <a:ext cx="2083463" cy="507656"/>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2400" dirty="0">
                <a:solidFill>
                  <a:srgbClr val="FFFFFF"/>
                </a:solidFill>
                <a:latin typeface="Calibri"/>
                <a:ea typeface="Calibri"/>
                <a:cs typeface="Calibri"/>
                <a:sym typeface="Calibri"/>
              </a:rPr>
              <a:t>RFID Reader-2</a:t>
            </a:r>
            <a:endParaRPr dirty="0">
              <a:solidFill>
                <a:srgbClr val="000000"/>
              </a:solidFill>
              <a:latin typeface="Arial"/>
              <a:ea typeface="Arial"/>
              <a:cs typeface="Arial"/>
              <a:sym typeface="Arial"/>
            </a:endParaRPr>
          </a:p>
        </p:txBody>
      </p:sp>
      <p:pic>
        <p:nvPicPr>
          <p:cNvPr id="8" name="Google Shape;244;p4">
            <a:extLst>
              <a:ext uri="{FF2B5EF4-FFF2-40B4-BE49-F238E27FC236}">
                <a16:creationId xmlns:a16="http://schemas.microsoft.com/office/drawing/2014/main" id="{3E78B4C4-326E-DFB9-3528-CE67008887B5}"/>
              </a:ext>
            </a:extLst>
          </p:cNvPr>
          <p:cNvPicPr preferRelativeResize="0"/>
          <p:nvPr/>
        </p:nvPicPr>
        <p:blipFill rotWithShape="1">
          <a:blip r:embed="rId3">
            <a:alphaModFix/>
          </a:blip>
          <a:srcRect/>
          <a:stretch/>
        </p:blipFill>
        <p:spPr>
          <a:xfrm>
            <a:off x="-29605" y="1500033"/>
            <a:ext cx="7344805" cy="3267474"/>
          </a:xfrm>
          <a:prstGeom prst="rect">
            <a:avLst/>
          </a:prstGeom>
          <a:noFill/>
          <a:ln>
            <a:noFill/>
          </a:ln>
        </p:spPr>
      </p:pic>
      <p:grpSp>
        <p:nvGrpSpPr>
          <p:cNvPr id="4" name="object 11">
            <a:extLst>
              <a:ext uri="{FF2B5EF4-FFF2-40B4-BE49-F238E27FC236}">
                <a16:creationId xmlns:a16="http://schemas.microsoft.com/office/drawing/2014/main" id="{60297641-3B45-7B4B-9423-B772481722AE}"/>
              </a:ext>
            </a:extLst>
          </p:cNvPr>
          <p:cNvGrpSpPr/>
          <p:nvPr/>
        </p:nvGrpSpPr>
        <p:grpSpPr>
          <a:xfrm>
            <a:off x="6826927" y="717260"/>
            <a:ext cx="5365073" cy="3267474"/>
            <a:chOff x="581025" y="1571561"/>
            <a:chExt cx="8058150" cy="4643755"/>
          </a:xfrm>
        </p:grpSpPr>
        <p:pic>
          <p:nvPicPr>
            <p:cNvPr id="5" name="object 12">
              <a:extLst>
                <a:ext uri="{FF2B5EF4-FFF2-40B4-BE49-F238E27FC236}">
                  <a16:creationId xmlns:a16="http://schemas.microsoft.com/office/drawing/2014/main" id="{C404CBB5-73D9-03AC-746B-FA1EF4321885}"/>
                </a:ext>
              </a:extLst>
            </p:cNvPr>
            <p:cNvPicPr/>
            <p:nvPr/>
          </p:nvPicPr>
          <p:blipFill>
            <a:blip r:embed="rId4" cstate="print"/>
            <a:stretch>
              <a:fillRect/>
            </a:stretch>
          </p:blipFill>
          <p:spPr>
            <a:xfrm>
              <a:off x="609600" y="1600136"/>
              <a:ext cx="8001000" cy="4586351"/>
            </a:xfrm>
            <a:prstGeom prst="rect">
              <a:avLst/>
            </a:prstGeom>
            <a:ln>
              <a:noFill/>
            </a:ln>
            <a:effectLst>
              <a:softEdge rad="112500"/>
            </a:effectLst>
          </p:spPr>
        </p:pic>
        <p:sp>
          <p:nvSpPr>
            <p:cNvPr id="6" name="object 13">
              <a:extLst>
                <a:ext uri="{FF2B5EF4-FFF2-40B4-BE49-F238E27FC236}">
                  <a16:creationId xmlns:a16="http://schemas.microsoft.com/office/drawing/2014/main" id="{55244AB1-5B3C-31F6-01E2-32A76A51D873}"/>
                </a:ext>
              </a:extLst>
            </p:cNvPr>
            <p:cNvSpPr/>
            <p:nvPr/>
          </p:nvSpPr>
          <p:spPr>
            <a:xfrm>
              <a:off x="595312" y="1585849"/>
              <a:ext cx="8029575" cy="4615180"/>
            </a:xfrm>
            <a:custGeom>
              <a:avLst/>
              <a:gdLst/>
              <a:ahLst/>
              <a:cxnLst/>
              <a:rect l="l" t="t" r="r" b="b"/>
              <a:pathLst>
                <a:path w="8029575" h="4615180">
                  <a:moveTo>
                    <a:pt x="0" y="4614926"/>
                  </a:moveTo>
                  <a:lnTo>
                    <a:pt x="8029575" y="4614926"/>
                  </a:lnTo>
                  <a:lnTo>
                    <a:pt x="8029575" y="0"/>
                  </a:lnTo>
                  <a:lnTo>
                    <a:pt x="0" y="0"/>
                  </a:lnTo>
                  <a:lnTo>
                    <a:pt x="0" y="4614926"/>
                  </a:lnTo>
                  <a:close/>
                </a:path>
              </a:pathLst>
            </a:custGeom>
            <a:ln w="3175">
              <a:noFill/>
            </a:ln>
          </p:spPr>
          <p:txBody>
            <a:bodyPr wrap="square" lIns="0" tIns="0" rIns="0" bIns="0" rtlCol="0"/>
            <a:lstStyle/>
            <a:p>
              <a:endParaRPr sz="1215"/>
            </a:p>
          </p:txBody>
        </p:sp>
        <p:pic>
          <p:nvPicPr>
            <p:cNvPr id="7" name="object 14">
              <a:extLst>
                <a:ext uri="{FF2B5EF4-FFF2-40B4-BE49-F238E27FC236}">
                  <a16:creationId xmlns:a16="http://schemas.microsoft.com/office/drawing/2014/main" id="{99ADF85E-5C0B-D7AA-DFB0-96E8AFD092C5}"/>
                </a:ext>
              </a:extLst>
            </p:cNvPr>
            <p:cNvPicPr/>
            <p:nvPr/>
          </p:nvPicPr>
          <p:blipFill>
            <a:blip r:embed="rId5" cstate="print"/>
            <a:stretch>
              <a:fillRect/>
            </a:stretch>
          </p:blipFill>
          <p:spPr>
            <a:xfrm>
              <a:off x="4092957" y="3747096"/>
              <a:ext cx="4071110" cy="2286000"/>
            </a:xfrm>
            <a:prstGeom prst="rect">
              <a:avLst/>
            </a:prstGeom>
            <a:ln w="3175">
              <a:noFill/>
            </a:ln>
          </p:spPr>
        </p:pic>
      </p:grpSp>
      <p:pic>
        <p:nvPicPr>
          <p:cNvPr id="250" name="Google Shape;250;p4">
            <a:extLst>
              <a:ext uri="{FF2B5EF4-FFF2-40B4-BE49-F238E27FC236}">
                <a16:creationId xmlns:a16="http://schemas.microsoft.com/office/drawing/2014/main" id="{A5EA8E1C-081F-09DE-EA35-F0402A780C72}"/>
              </a:ext>
            </a:extLst>
          </p:cNvPr>
          <p:cNvPicPr preferRelativeResize="0"/>
          <p:nvPr/>
        </p:nvPicPr>
        <p:blipFill rotWithShape="1">
          <a:blip r:embed="rId6">
            <a:alphaModFix/>
          </a:blip>
          <a:srcRect l="21896" t="9963" r="41047" b="44243"/>
          <a:stretch/>
        </p:blipFill>
        <p:spPr>
          <a:xfrm>
            <a:off x="1225119" y="3542990"/>
            <a:ext cx="1305018" cy="1435376"/>
          </a:xfrm>
          <a:prstGeom prst="rect">
            <a:avLst/>
          </a:prstGeom>
          <a:noFill/>
          <a:ln w="9525" cap="flat" cmpd="sng">
            <a:solidFill>
              <a:srgbClr val="FF0000"/>
            </a:solidFill>
            <a:prstDash val="solid"/>
            <a:round/>
            <a:headEnd type="none" w="sm" len="sm"/>
            <a:tailEnd type="none" w="sm" len="sm"/>
          </a:ln>
        </p:spPr>
      </p:pic>
      <p:pic>
        <p:nvPicPr>
          <p:cNvPr id="249" name="Google Shape;249;p4">
            <a:extLst>
              <a:ext uri="{FF2B5EF4-FFF2-40B4-BE49-F238E27FC236}">
                <a16:creationId xmlns:a16="http://schemas.microsoft.com/office/drawing/2014/main" id="{562A0C7D-6F83-9260-4B09-68DC9046EEC4}"/>
              </a:ext>
            </a:extLst>
          </p:cNvPr>
          <p:cNvPicPr preferRelativeResize="0"/>
          <p:nvPr/>
        </p:nvPicPr>
        <p:blipFill rotWithShape="1">
          <a:blip r:embed="rId7">
            <a:alphaModFix/>
          </a:blip>
          <a:srcRect l="28338" t="14947" r="18313" b="40202"/>
          <a:stretch/>
        </p:blipFill>
        <p:spPr>
          <a:xfrm>
            <a:off x="5913863" y="2997382"/>
            <a:ext cx="1053765" cy="1041958"/>
          </a:xfrm>
          <a:prstGeom prst="rect">
            <a:avLst/>
          </a:prstGeom>
          <a:noFill/>
          <a:ln w="9525" cap="flat" cmpd="sng">
            <a:solidFill>
              <a:srgbClr val="FF0000"/>
            </a:solidFill>
            <a:prstDash val="solid"/>
            <a:round/>
            <a:headEnd type="none" w="sm" len="sm"/>
            <a:tailEnd type="none" w="sm" len="sm"/>
          </a:ln>
        </p:spPr>
      </p:pic>
      <p:sp>
        <p:nvSpPr>
          <p:cNvPr id="10" name="TextBox 9">
            <a:extLst>
              <a:ext uri="{FF2B5EF4-FFF2-40B4-BE49-F238E27FC236}">
                <a16:creationId xmlns:a16="http://schemas.microsoft.com/office/drawing/2014/main" id="{0F459550-D041-264B-588E-3B084299583C}"/>
              </a:ext>
            </a:extLst>
          </p:cNvPr>
          <p:cNvSpPr txBox="1"/>
          <p:nvPr/>
        </p:nvSpPr>
        <p:spPr>
          <a:xfrm>
            <a:off x="10070932" y="2955269"/>
            <a:ext cx="1638715" cy="830997"/>
          </a:xfrm>
          <a:prstGeom prst="rect">
            <a:avLst/>
          </a:prstGeom>
          <a:noFill/>
        </p:spPr>
        <p:txBody>
          <a:bodyPr wrap="square">
            <a:spAutoFit/>
          </a:bodyPr>
          <a:lstStyle/>
          <a:p>
            <a:pPr algn="ctr"/>
            <a:r>
              <a:rPr lang="hi-IN" sz="2400" b="1" dirty="0">
                <a:solidFill>
                  <a:srgbClr val="FF0000"/>
                </a:solidFill>
                <a:latin typeface="Kokila" panose="020B0604020202020204" pitchFamily="34" charset="0"/>
                <a:cs typeface="Kokila" panose="020B0604020202020204" pitchFamily="34" charset="0"/>
              </a:rPr>
              <a:t>दोनों ओर केब के </a:t>
            </a:r>
          </a:p>
          <a:p>
            <a:pPr algn="ctr"/>
            <a:r>
              <a:rPr lang="hi-IN" sz="2400" b="1" dirty="0">
                <a:solidFill>
                  <a:srgbClr val="FF0000"/>
                </a:solidFill>
                <a:latin typeface="Kokila" panose="020B0604020202020204" pitchFamily="34" charset="0"/>
                <a:cs typeface="Kokila" panose="020B0604020202020204" pitchFamily="34" charset="0"/>
              </a:rPr>
              <a:t>नीचे अंडरफ्रेम में</a:t>
            </a:r>
            <a:endParaRPr lang="en-US" sz="2400" b="1" dirty="0">
              <a:solidFill>
                <a:srgbClr val="FF0000"/>
              </a:solidFill>
              <a:latin typeface="Kokila" panose="020B0604020202020204" pitchFamily="34" charset="0"/>
              <a:cs typeface="Kokila" panose="020B0604020202020204" pitchFamily="34" charset="0"/>
            </a:endParaRPr>
          </a:p>
        </p:txBody>
      </p:sp>
      <p:sp>
        <p:nvSpPr>
          <p:cNvPr id="12" name="TextBox 11">
            <a:extLst>
              <a:ext uri="{FF2B5EF4-FFF2-40B4-BE49-F238E27FC236}">
                <a16:creationId xmlns:a16="http://schemas.microsoft.com/office/drawing/2014/main" id="{047C35B0-36BF-2450-B0FC-0FAA4E13B4BA}"/>
              </a:ext>
            </a:extLst>
          </p:cNvPr>
          <p:cNvSpPr txBox="1"/>
          <p:nvPr/>
        </p:nvSpPr>
        <p:spPr>
          <a:xfrm>
            <a:off x="2886010" y="4599471"/>
            <a:ext cx="8080872" cy="2369880"/>
          </a:xfrm>
          <a:prstGeom prst="rect">
            <a:avLst/>
          </a:prstGeom>
          <a:noFill/>
        </p:spPr>
        <p:txBody>
          <a:bodyPr wrap="square">
            <a:spAutoFit/>
          </a:bodyPr>
          <a:lstStyle/>
          <a:p>
            <a:pPr marL="0" marR="0" algn="just">
              <a:spcAft>
                <a:spcPts val="800"/>
              </a:spcAft>
            </a:pPr>
            <a:r>
              <a:rPr lang="en-US" sz="3200" kern="100" dirty="0">
                <a:effectLst/>
                <a:latin typeface="Kokila" panose="020B0604020202020204" pitchFamily="34" charset="0"/>
                <a:ea typeface="Calibri" panose="020F0502020204030204" pitchFamily="34" charset="0"/>
                <a:cs typeface="Kokila" panose="020B0604020202020204" pitchFamily="34" charset="0"/>
              </a:rPr>
              <a:t>• 700</a:t>
            </a:r>
            <a:r>
              <a:rPr lang="hi-IN" sz="3200" kern="100" dirty="0">
                <a:effectLst/>
                <a:latin typeface="Kokila" panose="020B0604020202020204" pitchFamily="34" charset="0"/>
                <a:ea typeface="Calibri" panose="020F0502020204030204" pitchFamily="34" charset="0"/>
                <a:cs typeface="Kokila" panose="020B0604020202020204" pitchFamily="34" charset="0"/>
              </a:rPr>
              <a:t> </a:t>
            </a:r>
            <a:r>
              <a:rPr lang="en-US" sz="3200" kern="100" dirty="0">
                <a:effectLst/>
                <a:latin typeface="Kokila" panose="020B0604020202020204" pitchFamily="34" charset="0"/>
                <a:ea typeface="Calibri" panose="020F0502020204030204" pitchFamily="34" charset="0"/>
                <a:cs typeface="Kokila" panose="020B0604020202020204" pitchFamily="34" charset="0"/>
              </a:rPr>
              <a:t>mm</a:t>
            </a:r>
            <a:r>
              <a:rPr lang="hi-IN" sz="3200" kern="100" dirty="0">
                <a:effectLst/>
                <a:latin typeface="Kokila" panose="020B0604020202020204" pitchFamily="34" charset="0"/>
                <a:ea typeface="Calibri" panose="020F0502020204030204" pitchFamily="34" charset="0"/>
                <a:cs typeface="Kokila" panose="020B0604020202020204" pitchFamily="34" charset="0"/>
              </a:rPr>
              <a:t> की ऊर्ध्वाधर दूरी से टैग को पढ़ने में सक्षम होना चाहिए</a:t>
            </a:r>
            <a:endParaRPr lang="en-US" sz="32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spcAft>
                <a:spcPts val="800"/>
              </a:spcAft>
            </a:pPr>
            <a:r>
              <a:rPr lang="en-US" sz="3200" kern="100" dirty="0">
                <a:effectLst/>
                <a:latin typeface="Kokila" panose="020B0604020202020204" pitchFamily="34" charset="0"/>
                <a:ea typeface="Calibri" panose="020F0502020204030204" pitchFamily="34" charset="0"/>
                <a:cs typeface="Kokila" panose="020B0604020202020204" pitchFamily="34" charset="0"/>
              </a:rPr>
              <a:t>• </a:t>
            </a:r>
            <a:r>
              <a:rPr lang="hi-IN" sz="3200" kern="100" dirty="0">
                <a:effectLst/>
                <a:latin typeface="Kokila" panose="020B0604020202020204" pitchFamily="34" charset="0"/>
                <a:ea typeface="Calibri" panose="020F0502020204030204" pitchFamily="34" charset="0"/>
                <a:cs typeface="Kokila" panose="020B0604020202020204" pitchFamily="34" charset="0"/>
              </a:rPr>
              <a:t>रेल स्तर के शीर्ष से ऊर्ध्वाधर फिक्सिंग </a:t>
            </a:r>
            <a:r>
              <a:rPr lang="en-US" sz="3200" kern="100" dirty="0">
                <a:effectLst/>
                <a:latin typeface="Kokila" panose="020B0604020202020204" pitchFamily="34" charset="0"/>
                <a:ea typeface="Calibri" panose="020F0502020204030204" pitchFamily="34" charset="0"/>
                <a:cs typeface="Kokila" panose="020B0604020202020204" pitchFamily="34" charset="0"/>
              </a:rPr>
              <a:t>450+/-50</a:t>
            </a:r>
            <a:r>
              <a:rPr lang="hi-IN" sz="3200" kern="100" dirty="0">
                <a:effectLst/>
                <a:latin typeface="Kokila" panose="020B0604020202020204" pitchFamily="34" charset="0"/>
                <a:ea typeface="Calibri" panose="020F0502020204030204" pitchFamily="34" charset="0"/>
                <a:cs typeface="Kokila" panose="020B0604020202020204" pitchFamily="34" charset="0"/>
              </a:rPr>
              <a:t> </a:t>
            </a:r>
            <a:r>
              <a:rPr lang="en-US" sz="3200" kern="100" dirty="0">
                <a:effectLst/>
                <a:latin typeface="Kokila" panose="020B0604020202020204" pitchFamily="34" charset="0"/>
                <a:ea typeface="Calibri" panose="020F0502020204030204" pitchFamily="34" charset="0"/>
                <a:cs typeface="Kokila" panose="020B0604020202020204" pitchFamily="34" charset="0"/>
              </a:rPr>
              <a:t>mm</a:t>
            </a:r>
            <a:r>
              <a:rPr lang="hi-IN" sz="3200" kern="100" dirty="0">
                <a:effectLst/>
                <a:latin typeface="Kokila" panose="020B0604020202020204" pitchFamily="34" charset="0"/>
                <a:ea typeface="Calibri" panose="020F0502020204030204" pitchFamily="34" charset="0"/>
                <a:cs typeface="Kokila" panose="020B0604020202020204" pitchFamily="34" charset="0"/>
              </a:rPr>
              <a:t> है</a:t>
            </a:r>
            <a:endParaRPr lang="en-US" sz="32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spcAft>
                <a:spcPts val="800"/>
              </a:spcAft>
            </a:pPr>
            <a:r>
              <a:rPr lang="en-US" sz="3200" kern="100" dirty="0">
                <a:effectLst/>
                <a:latin typeface="Kokila" panose="020B0604020202020204" pitchFamily="34" charset="0"/>
                <a:ea typeface="Calibri" panose="020F0502020204030204" pitchFamily="34" charset="0"/>
                <a:cs typeface="Kokila" panose="020B0604020202020204" pitchFamily="34" charset="0"/>
              </a:rPr>
              <a:t>• </a:t>
            </a:r>
            <a:r>
              <a:rPr lang="hi-IN" sz="3200" kern="100" dirty="0">
                <a:effectLst/>
                <a:latin typeface="Kokila" panose="020B0604020202020204" pitchFamily="34" charset="0"/>
                <a:ea typeface="Calibri" panose="020F0502020204030204" pitchFamily="34" charset="0"/>
                <a:cs typeface="Kokila" panose="020B0604020202020204" pitchFamily="34" charset="0"/>
              </a:rPr>
              <a:t>क्षैतिज तल में अनुमेय ऑफसेट +/-</a:t>
            </a:r>
            <a:r>
              <a:rPr lang="en-US" sz="3200" kern="100" dirty="0">
                <a:effectLst/>
                <a:latin typeface="Kokila" panose="020B0604020202020204" pitchFamily="34" charset="0"/>
                <a:ea typeface="Calibri" panose="020F0502020204030204" pitchFamily="34" charset="0"/>
                <a:cs typeface="Kokila" panose="020B0604020202020204" pitchFamily="34" charset="0"/>
              </a:rPr>
              <a:t>100</a:t>
            </a:r>
            <a:r>
              <a:rPr lang="hi-IN" sz="3200" kern="100" dirty="0">
                <a:effectLst/>
                <a:latin typeface="Kokila" panose="020B0604020202020204" pitchFamily="34" charset="0"/>
                <a:ea typeface="Calibri" panose="020F0502020204030204" pitchFamily="34" charset="0"/>
                <a:cs typeface="Kokila" panose="020B0604020202020204" pitchFamily="34" charset="0"/>
              </a:rPr>
              <a:t> </a:t>
            </a:r>
            <a:r>
              <a:rPr lang="en-US" sz="3200" kern="100" dirty="0">
                <a:effectLst/>
                <a:latin typeface="Kokila" panose="020B0604020202020204" pitchFamily="34" charset="0"/>
                <a:ea typeface="Calibri" panose="020F0502020204030204" pitchFamily="34" charset="0"/>
                <a:cs typeface="Kokila" panose="020B0604020202020204" pitchFamily="34" charset="0"/>
              </a:rPr>
              <a:t>mm</a:t>
            </a:r>
          </a:p>
          <a:p>
            <a:pPr marL="0" marR="0" algn="just">
              <a:spcAft>
                <a:spcPts val="800"/>
              </a:spcAft>
            </a:pPr>
            <a:r>
              <a:rPr lang="en-US" sz="3200" kern="100" dirty="0">
                <a:effectLst/>
                <a:latin typeface="Kokila" panose="020B0604020202020204" pitchFamily="34" charset="0"/>
                <a:ea typeface="Calibri" panose="020F0502020204030204" pitchFamily="34" charset="0"/>
                <a:cs typeface="Kokila" panose="020B0604020202020204" pitchFamily="34" charset="0"/>
              </a:rPr>
              <a:t>• </a:t>
            </a:r>
            <a:r>
              <a:rPr lang="hi-IN" sz="3200" kern="100" dirty="0">
                <a:effectLst/>
                <a:latin typeface="Kokila" panose="020B0604020202020204" pitchFamily="34" charset="0"/>
                <a:ea typeface="Calibri" panose="020F0502020204030204" pitchFamily="34" charset="0"/>
                <a:cs typeface="Kokila" panose="020B0604020202020204" pitchFamily="34" charset="0"/>
              </a:rPr>
              <a:t>आईपी </a:t>
            </a:r>
            <a:r>
              <a:rPr lang="en-US" sz="3200" kern="100" dirty="0">
                <a:effectLst/>
                <a:latin typeface="Kokila" panose="020B0604020202020204" pitchFamily="34" charset="0"/>
                <a:ea typeface="Calibri" panose="020F0502020204030204" pitchFamily="34" charset="0"/>
                <a:cs typeface="Kokila" panose="020B0604020202020204" pitchFamily="34" charset="0"/>
              </a:rPr>
              <a:t>65 </a:t>
            </a:r>
            <a:r>
              <a:rPr lang="hi-IN" sz="3200" kern="100" dirty="0">
                <a:effectLst/>
                <a:latin typeface="Kokila" panose="020B0604020202020204" pitchFamily="34" charset="0"/>
                <a:ea typeface="Calibri" panose="020F0502020204030204" pitchFamily="34" charset="0"/>
                <a:cs typeface="Kokila" panose="020B0604020202020204" pitchFamily="34" charset="0"/>
              </a:rPr>
              <a:t>सुरक्षा</a:t>
            </a:r>
            <a:endParaRPr lang="en-US" sz="3200" kern="100" dirty="0">
              <a:effectLst/>
              <a:latin typeface="Kokila" panose="020B0604020202020204" pitchFamily="34" charset="0"/>
              <a:ea typeface="Calibri" panose="020F0502020204030204" pitchFamily="34" charset="0"/>
              <a:cs typeface="Kokila" panose="020B0604020202020204" pitchFamily="34" charset="0"/>
            </a:endParaRPr>
          </a:p>
        </p:txBody>
      </p:sp>
      <p:sp>
        <p:nvSpPr>
          <p:cNvPr id="13" name="Action Button: Go Back or Previous 12">
            <a:hlinkClick r:id="rId8" action="ppaction://hlinksldjump"/>
            <a:extLst>
              <a:ext uri="{FF2B5EF4-FFF2-40B4-BE49-F238E27FC236}">
                <a16:creationId xmlns:a16="http://schemas.microsoft.com/office/drawing/2014/main" id="{05125E36-0875-BE86-6538-097DAC171BA1}"/>
              </a:ext>
            </a:extLst>
          </p:cNvPr>
          <p:cNvSpPr/>
          <p:nvPr/>
        </p:nvSpPr>
        <p:spPr>
          <a:xfrm>
            <a:off x="11096430" y="6373247"/>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73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DC65A823-16FA-7D0E-55AC-047F32AF348D}"/>
            </a:ext>
          </a:extLst>
        </p:cNvPr>
        <p:cNvGrpSpPr/>
        <p:nvPr/>
      </p:nvGrpSpPr>
      <p:grpSpPr>
        <a:xfrm>
          <a:off x="0" y="0"/>
          <a:ext cx="0" cy="0"/>
          <a:chOff x="0" y="0"/>
          <a:chExt cx="0" cy="0"/>
        </a:xfrm>
      </p:grpSpPr>
      <p:sp>
        <p:nvSpPr>
          <p:cNvPr id="2" name="Google Shape;253;p4">
            <a:extLst>
              <a:ext uri="{FF2B5EF4-FFF2-40B4-BE49-F238E27FC236}">
                <a16:creationId xmlns:a16="http://schemas.microsoft.com/office/drawing/2014/main" id="{42702CA6-91FB-21C4-85FE-E580439C91FF}"/>
              </a:ext>
            </a:extLst>
          </p:cNvPr>
          <p:cNvSpPr/>
          <p:nvPr/>
        </p:nvSpPr>
        <p:spPr>
          <a:xfrm>
            <a:off x="0" y="105111"/>
            <a:ext cx="12192000" cy="554240"/>
          </a:xfrm>
          <a:prstGeom prst="rect">
            <a:avLst/>
          </a:prstGeom>
          <a:solidFill>
            <a:schemeClr val="bg2">
              <a:lumMod val="20000"/>
              <a:lumOff val="80000"/>
            </a:schemeClr>
          </a:solidFill>
          <a:ln>
            <a:noFill/>
          </a:ln>
        </p:spPr>
        <p:txBody>
          <a:bodyPr spcFirstLastPara="1" wrap="square" lIns="61717" tIns="30847" rIns="61717" bIns="30847" anchor="ctr" anchorCtr="0">
            <a:noAutofit/>
          </a:bodyPr>
          <a:lstStyle/>
          <a:p>
            <a:pPr algn="ctr">
              <a:buClr>
                <a:srgbClr val="000000"/>
              </a:buClr>
              <a:buSzPts val="2400"/>
            </a:pPr>
            <a:r>
              <a:rPr lang="en" sz="32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pic>
        <p:nvPicPr>
          <p:cNvPr id="4" name="Google Shape;244;p4">
            <a:extLst>
              <a:ext uri="{FF2B5EF4-FFF2-40B4-BE49-F238E27FC236}">
                <a16:creationId xmlns:a16="http://schemas.microsoft.com/office/drawing/2014/main" id="{5FF8E573-0B83-8578-BD7D-C6EB0C273CEF}"/>
              </a:ext>
            </a:extLst>
          </p:cNvPr>
          <p:cNvPicPr preferRelativeResize="0"/>
          <p:nvPr/>
        </p:nvPicPr>
        <p:blipFill rotWithShape="1">
          <a:blip r:embed="rId3">
            <a:alphaModFix/>
          </a:blip>
          <a:srcRect/>
          <a:stretch/>
        </p:blipFill>
        <p:spPr>
          <a:xfrm>
            <a:off x="-29605" y="1500033"/>
            <a:ext cx="7344805" cy="3267474"/>
          </a:xfrm>
          <a:prstGeom prst="rect">
            <a:avLst/>
          </a:prstGeom>
          <a:noFill/>
          <a:ln>
            <a:noFill/>
          </a:ln>
        </p:spPr>
      </p:pic>
      <p:pic>
        <p:nvPicPr>
          <p:cNvPr id="275" name="Google Shape;275;p4">
            <a:extLst>
              <a:ext uri="{FF2B5EF4-FFF2-40B4-BE49-F238E27FC236}">
                <a16:creationId xmlns:a16="http://schemas.microsoft.com/office/drawing/2014/main" id="{586912F1-8764-D021-E6B5-664B4998D0A8}"/>
              </a:ext>
            </a:extLst>
          </p:cNvPr>
          <p:cNvPicPr preferRelativeResize="0"/>
          <p:nvPr/>
        </p:nvPicPr>
        <p:blipFill rotWithShape="1">
          <a:blip r:embed="rId4">
            <a:alphaModFix/>
          </a:blip>
          <a:srcRect l="53561" t="74136" r="27259" b="7607"/>
          <a:stretch/>
        </p:blipFill>
        <p:spPr>
          <a:xfrm>
            <a:off x="3541007" y="3773872"/>
            <a:ext cx="974760" cy="552455"/>
          </a:xfrm>
          <a:prstGeom prst="rect">
            <a:avLst/>
          </a:prstGeom>
          <a:noFill/>
          <a:ln w="9525" cap="flat" cmpd="sng">
            <a:solidFill>
              <a:srgbClr val="FF0000"/>
            </a:solidFill>
            <a:prstDash val="solid"/>
            <a:round/>
            <a:headEnd type="none" w="sm" len="sm"/>
            <a:tailEnd type="none" w="sm" len="sm"/>
          </a:ln>
        </p:spPr>
      </p:pic>
      <p:pic>
        <p:nvPicPr>
          <p:cNvPr id="251" name="Google Shape;251;p4">
            <a:extLst>
              <a:ext uri="{FF2B5EF4-FFF2-40B4-BE49-F238E27FC236}">
                <a16:creationId xmlns:a16="http://schemas.microsoft.com/office/drawing/2014/main" id="{245D6032-C8B3-FC9B-008B-92CF4B76553C}"/>
              </a:ext>
            </a:extLst>
          </p:cNvPr>
          <p:cNvPicPr preferRelativeResize="0"/>
          <p:nvPr/>
        </p:nvPicPr>
        <p:blipFill rotWithShape="1">
          <a:blip r:embed="rId4">
            <a:alphaModFix/>
          </a:blip>
          <a:srcRect l="53561" t="74136" r="27259" b="7607"/>
          <a:stretch/>
        </p:blipFill>
        <p:spPr>
          <a:xfrm>
            <a:off x="5693321" y="3429000"/>
            <a:ext cx="840437" cy="552455"/>
          </a:xfrm>
          <a:prstGeom prst="rect">
            <a:avLst/>
          </a:prstGeom>
          <a:noFill/>
          <a:ln w="9525" cap="flat" cmpd="sng">
            <a:solidFill>
              <a:srgbClr val="FF0000"/>
            </a:solidFill>
            <a:prstDash val="solid"/>
            <a:round/>
            <a:headEnd type="none" w="sm" len="sm"/>
            <a:tailEnd type="none" w="sm" len="sm"/>
          </a:ln>
        </p:spPr>
      </p:pic>
      <p:sp>
        <p:nvSpPr>
          <p:cNvPr id="258" name="Google Shape;258;p4">
            <a:extLst>
              <a:ext uri="{FF2B5EF4-FFF2-40B4-BE49-F238E27FC236}">
                <a16:creationId xmlns:a16="http://schemas.microsoft.com/office/drawing/2014/main" id="{43EA3EEC-2426-8046-E465-4CC9B3AFB810}"/>
              </a:ext>
            </a:extLst>
          </p:cNvPr>
          <p:cNvSpPr/>
          <p:nvPr/>
        </p:nvSpPr>
        <p:spPr>
          <a:xfrm>
            <a:off x="5154394" y="4045480"/>
            <a:ext cx="2329481" cy="401327"/>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Pulse Generator -2</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257" name="Google Shape;257;p4">
            <a:extLst>
              <a:ext uri="{FF2B5EF4-FFF2-40B4-BE49-F238E27FC236}">
                <a16:creationId xmlns:a16="http://schemas.microsoft.com/office/drawing/2014/main" id="{E97F6889-67EB-DAA2-8D84-4E4543B8B79B}"/>
              </a:ext>
            </a:extLst>
          </p:cNvPr>
          <p:cNvSpPr/>
          <p:nvPr/>
        </p:nvSpPr>
        <p:spPr>
          <a:xfrm>
            <a:off x="2673638" y="4352786"/>
            <a:ext cx="2329481" cy="340800"/>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Pulse Generator-1</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grpSp>
        <p:nvGrpSpPr>
          <p:cNvPr id="5" name="object 11">
            <a:extLst>
              <a:ext uri="{FF2B5EF4-FFF2-40B4-BE49-F238E27FC236}">
                <a16:creationId xmlns:a16="http://schemas.microsoft.com/office/drawing/2014/main" id="{C4E3BCA8-A48C-071C-F455-3871AE4112F3}"/>
              </a:ext>
            </a:extLst>
          </p:cNvPr>
          <p:cNvGrpSpPr/>
          <p:nvPr/>
        </p:nvGrpSpPr>
        <p:grpSpPr>
          <a:xfrm>
            <a:off x="7048871" y="1269505"/>
            <a:ext cx="5143130" cy="2711950"/>
            <a:chOff x="657225" y="1585912"/>
            <a:chExt cx="7863840" cy="4448175"/>
          </a:xfrm>
        </p:grpSpPr>
        <p:pic>
          <p:nvPicPr>
            <p:cNvPr id="6" name="object 12">
              <a:extLst>
                <a:ext uri="{FF2B5EF4-FFF2-40B4-BE49-F238E27FC236}">
                  <a16:creationId xmlns:a16="http://schemas.microsoft.com/office/drawing/2014/main" id="{188F074A-E002-E011-63D0-64598D446234}"/>
                </a:ext>
              </a:extLst>
            </p:cNvPr>
            <p:cNvPicPr/>
            <p:nvPr/>
          </p:nvPicPr>
          <p:blipFill>
            <a:blip r:embed="rId5" cstate="print"/>
            <a:stretch>
              <a:fillRect/>
            </a:stretch>
          </p:blipFill>
          <p:spPr>
            <a:xfrm>
              <a:off x="685800" y="1614487"/>
              <a:ext cx="7806308" cy="4391025"/>
            </a:xfrm>
            <a:prstGeom prst="rect">
              <a:avLst/>
            </a:prstGeom>
            <a:ln>
              <a:noFill/>
            </a:ln>
            <a:effectLst>
              <a:softEdge rad="112500"/>
            </a:effectLst>
          </p:spPr>
        </p:pic>
        <p:sp>
          <p:nvSpPr>
            <p:cNvPr id="7" name="object 13">
              <a:extLst>
                <a:ext uri="{FF2B5EF4-FFF2-40B4-BE49-F238E27FC236}">
                  <a16:creationId xmlns:a16="http://schemas.microsoft.com/office/drawing/2014/main" id="{816D260E-5901-B651-766C-966899EBE9FC}"/>
                </a:ext>
              </a:extLst>
            </p:cNvPr>
            <p:cNvSpPr/>
            <p:nvPr/>
          </p:nvSpPr>
          <p:spPr>
            <a:xfrm>
              <a:off x="671512" y="1600200"/>
              <a:ext cx="7835265" cy="4419600"/>
            </a:xfrm>
            <a:custGeom>
              <a:avLst/>
              <a:gdLst/>
              <a:ahLst/>
              <a:cxnLst/>
              <a:rect l="l" t="t" r="r" b="b"/>
              <a:pathLst>
                <a:path w="7835265" h="4419600">
                  <a:moveTo>
                    <a:pt x="0" y="4419600"/>
                  </a:moveTo>
                  <a:lnTo>
                    <a:pt x="7834883" y="4419600"/>
                  </a:lnTo>
                  <a:lnTo>
                    <a:pt x="7834883" y="0"/>
                  </a:lnTo>
                  <a:lnTo>
                    <a:pt x="0" y="0"/>
                  </a:lnTo>
                  <a:lnTo>
                    <a:pt x="0" y="4419600"/>
                  </a:lnTo>
                  <a:close/>
                </a:path>
              </a:pathLst>
            </a:custGeom>
            <a:ln w="28575">
              <a:noFill/>
            </a:ln>
          </p:spPr>
          <p:txBody>
            <a:bodyPr wrap="square" lIns="0" tIns="0" rIns="0" bIns="0" rtlCol="0"/>
            <a:lstStyle/>
            <a:p>
              <a:endParaRPr sz="1215"/>
            </a:p>
          </p:txBody>
        </p:sp>
        <p:pic>
          <p:nvPicPr>
            <p:cNvPr id="8" name="object 14">
              <a:extLst>
                <a:ext uri="{FF2B5EF4-FFF2-40B4-BE49-F238E27FC236}">
                  <a16:creationId xmlns:a16="http://schemas.microsoft.com/office/drawing/2014/main" id="{4A04AB17-6530-CC32-B0AA-B2AF497CB036}"/>
                </a:ext>
              </a:extLst>
            </p:cNvPr>
            <p:cNvPicPr/>
            <p:nvPr/>
          </p:nvPicPr>
          <p:blipFill>
            <a:blip r:embed="rId6" cstate="print"/>
            <a:stretch>
              <a:fillRect/>
            </a:stretch>
          </p:blipFill>
          <p:spPr>
            <a:xfrm>
              <a:off x="4639055" y="4051896"/>
              <a:ext cx="3525012" cy="1981200"/>
            </a:xfrm>
            <a:prstGeom prst="rect">
              <a:avLst/>
            </a:prstGeom>
            <a:ln>
              <a:noFill/>
            </a:ln>
          </p:spPr>
        </p:pic>
      </p:grpSp>
      <p:sp>
        <p:nvSpPr>
          <p:cNvPr id="9" name="TextBox 8">
            <a:extLst>
              <a:ext uri="{FF2B5EF4-FFF2-40B4-BE49-F238E27FC236}">
                <a16:creationId xmlns:a16="http://schemas.microsoft.com/office/drawing/2014/main" id="{3D6B47C1-15C7-C76D-1AB0-839387E73E72}"/>
              </a:ext>
            </a:extLst>
          </p:cNvPr>
          <p:cNvSpPr txBox="1"/>
          <p:nvPr/>
        </p:nvSpPr>
        <p:spPr>
          <a:xfrm>
            <a:off x="10458731" y="3186989"/>
            <a:ext cx="1464273" cy="646331"/>
          </a:xfrm>
          <a:prstGeom prst="rect">
            <a:avLst/>
          </a:prstGeom>
          <a:noFill/>
        </p:spPr>
        <p:txBody>
          <a:bodyPr wrap="square" rtlCol="0">
            <a:spAutoFit/>
          </a:bodyPr>
          <a:lstStyle/>
          <a:p>
            <a:r>
              <a:rPr lang="en-US" sz="1200" b="1" dirty="0">
                <a:solidFill>
                  <a:schemeClr val="bg1"/>
                </a:solidFill>
                <a:effectLst>
                  <a:outerShdw blurRad="38100" dist="38100" dir="2700000" algn="tl">
                    <a:srgbClr val="000000">
                      <a:alpha val="43137"/>
                    </a:srgbClr>
                  </a:outerShdw>
                </a:effectLst>
                <a:latin typeface="Arial" panose="020B0604020202020204" pitchFamily="34" charset="0"/>
              </a:rPr>
              <a:t>Axle Box No. </a:t>
            </a:r>
          </a:p>
          <a:p>
            <a:r>
              <a:rPr lang="en-US" sz="1200" b="1" dirty="0">
                <a:solidFill>
                  <a:schemeClr val="bg1"/>
                </a:solidFill>
                <a:effectLst>
                  <a:outerShdw blurRad="38100" dist="38100" dir="2700000" algn="tl">
                    <a:srgbClr val="000000">
                      <a:alpha val="43137"/>
                    </a:srgbClr>
                  </a:outerShdw>
                </a:effectLst>
                <a:latin typeface="Arial" panose="020B0604020202020204" pitchFamily="34" charset="0"/>
              </a:rPr>
              <a:t>5 &amp; 11 (WAP-7)</a:t>
            </a:r>
          </a:p>
          <a:p>
            <a:r>
              <a:rPr lang="en-US" sz="1200" b="1" dirty="0">
                <a:solidFill>
                  <a:schemeClr val="bg1"/>
                </a:solidFill>
                <a:effectLst>
                  <a:outerShdw blurRad="38100" dist="38100" dir="2700000" algn="tl">
                    <a:srgbClr val="000000">
                      <a:alpha val="43137"/>
                    </a:srgbClr>
                  </a:outerShdw>
                </a:effectLst>
                <a:latin typeface="Arial" panose="020B0604020202020204" pitchFamily="34" charset="0"/>
              </a:rPr>
              <a:t>No. 2 &amp; 3 (WAP-5)</a:t>
            </a:r>
            <a:endParaRPr lang="hi-IN" sz="1000" b="1"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11" name="TextBox 10">
            <a:extLst>
              <a:ext uri="{FF2B5EF4-FFF2-40B4-BE49-F238E27FC236}">
                <a16:creationId xmlns:a16="http://schemas.microsoft.com/office/drawing/2014/main" id="{0FF4E84D-BF17-12FA-4CE8-16BBC4C38C62}"/>
              </a:ext>
            </a:extLst>
          </p:cNvPr>
          <p:cNvSpPr txBox="1"/>
          <p:nvPr/>
        </p:nvSpPr>
        <p:spPr>
          <a:xfrm>
            <a:off x="284084" y="4980613"/>
            <a:ext cx="11638919" cy="1277914"/>
          </a:xfrm>
          <a:prstGeom prst="rect">
            <a:avLst/>
          </a:prstGeom>
          <a:noFill/>
        </p:spPr>
        <p:txBody>
          <a:bodyPr wrap="square">
            <a:spAutoFit/>
          </a:bodyPr>
          <a:lstStyle/>
          <a:p>
            <a:pPr marL="0" marR="0" algn="just">
              <a:lnSpc>
                <a:spcPct val="107000"/>
              </a:lnSpc>
              <a:spcAft>
                <a:spcPts val="800"/>
              </a:spcAft>
            </a:pPr>
            <a:r>
              <a:rPr lang="hi-IN" sz="3600" b="1" kern="100" dirty="0">
                <a:effectLst/>
                <a:latin typeface="Kokila" panose="020B0604020202020204" pitchFamily="34" charset="0"/>
                <a:ea typeface="Calibri" panose="020F0502020204030204" pitchFamily="34" charset="0"/>
                <a:cs typeface="Kokila" panose="020B0604020202020204" pitchFamily="34" charset="0"/>
              </a:rPr>
              <a:t>दो दिशात्मक पल्स जनरेटर </a:t>
            </a:r>
            <a:r>
              <a:rPr lang="en-US" sz="3600" b="1" kern="100" dirty="0">
                <a:effectLst/>
                <a:latin typeface="Kokila" panose="020B0604020202020204" pitchFamily="34" charset="0"/>
                <a:ea typeface="Calibri" panose="020F0502020204030204" pitchFamily="34" charset="0"/>
                <a:cs typeface="Kokila" panose="020B0604020202020204" pitchFamily="34" charset="0"/>
              </a:rPr>
              <a:t>, </a:t>
            </a:r>
            <a:r>
              <a:rPr lang="hi-IN" sz="3600" b="1" kern="100" dirty="0">
                <a:effectLst/>
                <a:latin typeface="Kokila" panose="020B0604020202020204" pitchFamily="34" charset="0"/>
                <a:ea typeface="Calibri" panose="020F0502020204030204" pitchFamily="34" charset="0"/>
                <a:cs typeface="Kokila" panose="020B0604020202020204" pitchFamily="34" charset="0"/>
              </a:rPr>
              <a:t>प्रत्येक एक अलग पहिये </a:t>
            </a:r>
            <a:r>
              <a:rPr lang="en-US" sz="3600" b="1" kern="100" dirty="0">
                <a:effectLst/>
                <a:latin typeface="Kokila" panose="020B0604020202020204" pitchFamily="34" charset="0"/>
                <a:ea typeface="Calibri" panose="020F0502020204030204" pitchFamily="34" charset="0"/>
                <a:cs typeface="Kokila" panose="020B0604020202020204" pitchFamily="34" charset="0"/>
              </a:rPr>
              <a:t>(5 &amp; 11) </a:t>
            </a:r>
            <a:r>
              <a:rPr lang="hi-IN" sz="3600" b="1" kern="100" dirty="0">
                <a:effectLst/>
                <a:latin typeface="Kokila" panose="020B0604020202020204" pitchFamily="34" charset="0"/>
                <a:ea typeface="Calibri" panose="020F0502020204030204" pitchFamily="34" charset="0"/>
                <a:cs typeface="Kokila" panose="020B0604020202020204" pitchFamily="34" charset="0"/>
              </a:rPr>
              <a:t>पर लगे होते हैं और ऑनबोर्ड कवच प्रणाली से जुड़े होते हैं</a:t>
            </a:r>
            <a:r>
              <a:rPr lang="en-US" sz="3600" b="1" kern="100" dirty="0">
                <a:effectLst/>
                <a:latin typeface="Kokila" panose="020B0604020202020204" pitchFamily="34" charset="0"/>
                <a:ea typeface="Calibri" panose="020F0502020204030204" pitchFamily="34" charset="0"/>
                <a:cs typeface="Kokila" panose="020B0604020202020204" pitchFamily="34" charset="0"/>
              </a:rPr>
              <a:t>, </a:t>
            </a:r>
            <a:r>
              <a:rPr lang="hi-IN" sz="3600" b="1" kern="100" dirty="0">
                <a:effectLst/>
                <a:latin typeface="Kokila" panose="020B0604020202020204" pitchFamily="34" charset="0"/>
                <a:ea typeface="Calibri" panose="020F0502020204030204" pitchFamily="34" charset="0"/>
                <a:cs typeface="Kokila" panose="020B0604020202020204" pitchFamily="34" charset="0"/>
              </a:rPr>
              <a:t>गति और दूरी की निगरानी करते हैं ।</a:t>
            </a:r>
            <a:endParaRPr lang="en-US" sz="3600" b="1" kern="100" dirty="0">
              <a:effectLst/>
              <a:latin typeface="Kokila" panose="020B0604020202020204" pitchFamily="34" charset="0"/>
              <a:ea typeface="Calibri" panose="020F0502020204030204" pitchFamily="34" charset="0"/>
              <a:cs typeface="Kokila" panose="020B0604020202020204" pitchFamily="34" charset="0"/>
            </a:endParaRPr>
          </a:p>
        </p:txBody>
      </p:sp>
      <p:sp>
        <p:nvSpPr>
          <p:cNvPr id="12" name="Action Button: Go Back or Previous 11">
            <a:hlinkClick r:id="rId7" action="ppaction://hlinksldjump"/>
            <a:extLst>
              <a:ext uri="{FF2B5EF4-FFF2-40B4-BE49-F238E27FC236}">
                <a16:creationId xmlns:a16="http://schemas.microsoft.com/office/drawing/2014/main" id="{D298B5EA-9D27-CD29-9FAF-923E4485C026}"/>
              </a:ext>
            </a:extLst>
          </p:cNvPr>
          <p:cNvSpPr/>
          <p:nvPr/>
        </p:nvSpPr>
        <p:spPr>
          <a:xfrm>
            <a:off x="11096430" y="6373247"/>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0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27CE-4692-8EDE-6662-16F964527596}"/>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8FD16F10-684A-39AE-BBC0-87FF672D5505}"/>
              </a:ext>
            </a:extLst>
          </p:cNvPr>
          <p:cNvGrpSpPr/>
          <p:nvPr/>
        </p:nvGrpSpPr>
        <p:grpSpPr>
          <a:xfrm>
            <a:off x="50527" y="754600"/>
            <a:ext cx="11898818" cy="6085642"/>
            <a:chOff x="1816529" y="960751"/>
            <a:chExt cx="9645570" cy="5680685"/>
          </a:xfrm>
        </p:grpSpPr>
        <p:pic>
          <p:nvPicPr>
            <p:cNvPr id="1026" name="Picture 2">
              <a:extLst>
                <a:ext uri="{FF2B5EF4-FFF2-40B4-BE49-F238E27FC236}">
                  <a16:creationId xmlns:a16="http://schemas.microsoft.com/office/drawing/2014/main" id="{39E60C36-4130-DD5C-E6F1-6ADF6C546F1B}"/>
                </a:ext>
              </a:extLst>
            </p:cNvPr>
            <p:cNvPicPr>
              <a:picLocks noChangeAspect="1" noChangeArrowheads="1"/>
            </p:cNvPicPr>
            <p:nvPr/>
          </p:nvPicPr>
          <p:blipFill>
            <a:blip r:embed="rId2"/>
            <a:srcRect/>
            <a:stretch>
              <a:fillRect/>
            </a:stretch>
          </p:blipFill>
          <p:spPr bwMode="auto">
            <a:xfrm>
              <a:off x="3347237" y="1343785"/>
              <a:ext cx="4937760" cy="4174209"/>
            </a:xfrm>
            <a:prstGeom prst="rect">
              <a:avLst/>
            </a:prstGeom>
            <a:noFill/>
            <a:ln w="9525">
              <a:noFill/>
              <a:miter lim="800000"/>
              <a:headEnd/>
              <a:tailEnd/>
            </a:ln>
            <a:effectLst/>
          </p:spPr>
        </p:pic>
        <p:sp>
          <p:nvSpPr>
            <p:cNvPr id="23" name="Rectangle 22">
              <a:extLst>
                <a:ext uri="{FF2B5EF4-FFF2-40B4-BE49-F238E27FC236}">
                  <a16:creationId xmlns:a16="http://schemas.microsoft.com/office/drawing/2014/main" id="{3115F3BC-40F9-0787-4737-781F8C313D07}"/>
                </a:ext>
              </a:extLst>
            </p:cNvPr>
            <p:cNvSpPr/>
            <p:nvPr/>
          </p:nvSpPr>
          <p:spPr>
            <a:xfrm>
              <a:off x="8702041" y="1342161"/>
              <a:ext cx="958689" cy="4816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ROUTE</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INDICATOR</a:t>
              </a:r>
            </a:p>
          </p:txBody>
        </p:sp>
        <p:sp>
          <p:nvSpPr>
            <p:cNvPr id="25" name="Rectangle 24">
              <a:hlinkClick r:id="rId3" action="ppaction://hlinksldjump"/>
              <a:extLst>
                <a:ext uri="{FF2B5EF4-FFF2-40B4-BE49-F238E27FC236}">
                  <a16:creationId xmlns:a16="http://schemas.microsoft.com/office/drawing/2014/main" id="{AF5D0625-F542-F984-9222-CA542C946831}"/>
                </a:ext>
              </a:extLst>
            </p:cNvPr>
            <p:cNvSpPr/>
            <p:nvPr/>
          </p:nvSpPr>
          <p:spPr>
            <a:xfrm>
              <a:off x="5947740" y="6229956"/>
              <a:ext cx="938777" cy="4114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FUNCTION</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KEYS</a:t>
              </a:r>
            </a:p>
          </p:txBody>
        </p:sp>
        <p:sp>
          <p:nvSpPr>
            <p:cNvPr id="26" name="Rectangle 25">
              <a:hlinkClick r:id="rId4" action="ppaction://hlinksldjump"/>
              <a:extLst>
                <a:ext uri="{FF2B5EF4-FFF2-40B4-BE49-F238E27FC236}">
                  <a16:creationId xmlns:a16="http://schemas.microsoft.com/office/drawing/2014/main" id="{7281E275-31E9-5D59-D119-B4B2B8ED8278}"/>
                </a:ext>
              </a:extLst>
            </p:cNvPr>
            <p:cNvSpPr/>
            <p:nvPr/>
          </p:nvSpPr>
          <p:spPr>
            <a:xfrm>
              <a:off x="1916832" y="5861491"/>
              <a:ext cx="1330531"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SPEED</a:t>
              </a:r>
            </a:p>
          </p:txBody>
        </p:sp>
        <p:sp>
          <p:nvSpPr>
            <p:cNvPr id="27" name="Rectangle 26">
              <a:hlinkClick r:id="rId4" action="ppaction://hlinksldjump"/>
              <a:extLst>
                <a:ext uri="{FF2B5EF4-FFF2-40B4-BE49-F238E27FC236}">
                  <a16:creationId xmlns:a16="http://schemas.microsoft.com/office/drawing/2014/main" id="{6024012B-156D-F3FF-A32D-A4C6D520540A}"/>
                </a:ext>
              </a:extLst>
            </p:cNvPr>
            <p:cNvSpPr/>
            <p:nvPr/>
          </p:nvSpPr>
          <p:spPr>
            <a:xfrm>
              <a:off x="1895845" y="2538399"/>
              <a:ext cx="1271452" cy="42953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SPEED</a:t>
              </a:r>
            </a:p>
          </p:txBody>
        </p:sp>
        <p:sp>
          <p:nvSpPr>
            <p:cNvPr id="28" name="Rectangle 27">
              <a:hlinkClick r:id="rId4" action="ppaction://hlinksldjump"/>
              <a:extLst>
                <a:ext uri="{FF2B5EF4-FFF2-40B4-BE49-F238E27FC236}">
                  <a16:creationId xmlns:a16="http://schemas.microsoft.com/office/drawing/2014/main" id="{F3B2CE5B-63AA-A174-21FD-BA6FC15B0F79}"/>
                </a:ext>
              </a:extLst>
            </p:cNvPr>
            <p:cNvSpPr/>
            <p:nvPr/>
          </p:nvSpPr>
          <p:spPr>
            <a:xfrm>
              <a:off x="3738150" y="960751"/>
              <a:ext cx="966113" cy="23670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bg1"/>
                  </a:solidFill>
                  <a:latin typeface="Arial" panose="020B0604020202020204" pitchFamily="34" charset="0"/>
                  <a:cs typeface="Arial" panose="020B0604020202020204" pitchFamily="34" charset="0"/>
                </a:rPr>
                <a:t>LOCO ID</a:t>
              </a:r>
            </a:p>
          </p:txBody>
        </p:sp>
        <p:sp>
          <p:nvSpPr>
            <p:cNvPr id="29" name="Rectangle 28">
              <a:hlinkClick r:id="rId4" action="ppaction://hlinksldjump"/>
              <a:extLst>
                <a:ext uri="{FF2B5EF4-FFF2-40B4-BE49-F238E27FC236}">
                  <a16:creationId xmlns:a16="http://schemas.microsoft.com/office/drawing/2014/main" id="{194C67A2-592F-D294-2C95-34560A475F06}"/>
                </a:ext>
              </a:extLst>
            </p:cNvPr>
            <p:cNvSpPr/>
            <p:nvPr/>
          </p:nvSpPr>
          <p:spPr>
            <a:xfrm>
              <a:off x="1916833" y="1961004"/>
              <a:ext cx="1230228" cy="4114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SPEED</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 name="Rectangle 29">
              <a:hlinkClick r:id="rId4" action="ppaction://hlinksldjump"/>
              <a:extLst>
                <a:ext uri="{FF2B5EF4-FFF2-40B4-BE49-F238E27FC236}">
                  <a16:creationId xmlns:a16="http://schemas.microsoft.com/office/drawing/2014/main" id="{BE54C6D0-D4BA-F7FE-2914-3D70886CDEF5}"/>
                </a:ext>
              </a:extLst>
            </p:cNvPr>
            <p:cNvSpPr/>
            <p:nvPr/>
          </p:nvSpPr>
          <p:spPr>
            <a:xfrm>
              <a:off x="1916832" y="1358963"/>
              <a:ext cx="1216548"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TYPE</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Rectangle 30">
              <a:hlinkClick r:id="rId4" action="ppaction://hlinksldjump"/>
              <a:extLst>
                <a:ext uri="{FF2B5EF4-FFF2-40B4-BE49-F238E27FC236}">
                  <a16:creationId xmlns:a16="http://schemas.microsoft.com/office/drawing/2014/main" id="{BADAC598-AC9A-9A0C-2B97-32068C3F9EA0}"/>
                </a:ext>
              </a:extLst>
            </p:cNvPr>
            <p:cNvSpPr/>
            <p:nvPr/>
          </p:nvSpPr>
          <p:spPr>
            <a:xfrm>
              <a:off x="1916832" y="3195444"/>
              <a:ext cx="1230229" cy="4700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DISTANCE</a:t>
              </a:r>
            </a:p>
          </p:txBody>
        </p:sp>
        <p:sp>
          <p:nvSpPr>
            <p:cNvPr id="32" name="Rectangle 31">
              <a:hlinkClick r:id="rId3" action="ppaction://hlinksldjump"/>
              <a:extLst>
                <a:ext uri="{FF2B5EF4-FFF2-40B4-BE49-F238E27FC236}">
                  <a16:creationId xmlns:a16="http://schemas.microsoft.com/office/drawing/2014/main" id="{B06E647B-5726-6316-9AC5-549A9621BBA6}"/>
                </a:ext>
              </a:extLst>
            </p:cNvPr>
            <p:cNvSpPr/>
            <p:nvPr/>
          </p:nvSpPr>
          <p:spPr>
            <a:xfrm>
              <a:off x="1816529" y="4039043"/>
              <a:ext cx="1330531" cy="5568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DECELERATION</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CONSTANT</a:t>
              </a:r>
            </a:p>
          </p:txBody>
        </p:sp>
        <p:sp>
          <p:nvSpPr>
            <p:cNvPr id="33" name="Rectangle 32">
              <a:hlinkClick r:id="rId3" action="ppaction://hlinksldjump"/>
              <a:extLst>
                <a:ext uri="{FF2B5EF4-FFF2-40B4-BE49-F238E27FC236}">
                  <a16:creationId xmlns:a16="http://schemas.microsoft.com/office/drawing/2014/main" id="{AC3EE411-66B1-75A3-2156-A6EA32DB24A3}"/>
                </a:ext>
              </a:extLst>
            </p:cNvPr>
            <p:cNvSpPr/>
            <p:nvPr/>
          </p:nvSpPr>
          <p:spPr>
            <a:xfrm>
              <a:off x="3290804" y="5870064"/>
              <a:ext cx="891849" cy="41979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LENGTH</a:t>
              </a:r>
            </a:p>
          </p:txBody>
        </p:sp>
        <p:sp>
          <p:nvSpPr>
            <p:cNvPr id="34" name="Rectangle 33">
              <a:extLst>
                <a:ext uri="{FF2B5EF4-FFF2-40B4-BE49-F238E27FC236}">
                  <a16:creationId xmlns:a16="http://schemas.microsoft.com/office/drawing/2014/main" id="{B6FC112C-9338-69E2-CBE8-17A86F7B827C}"/>
                </a:ext>
              </a:extLst>
            </p:cNvPr>
            <p:cNvSpPr/>
            <p:nvPr/>
          </p:nvSpPr>
          <p:spPr>
            <a:xfrm>
              <a:off x="4210702" y="5870064"/>
              <a:ext cx="916239" cy="41693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SECTION</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SPEED</a:t>
              </a:r>
            </a:p>
          </p:txBody>
        </p:sp>
        <p:sp>
          <p:nvSpPr>
            <p:cNvPr id="35" name="Rectangle 34">
              <a:hlinkClick r:id="rId5" action="ppaction://hlinksldjump"/>
              <a:extLst>
                <a:ext uri="{FF2B5EF4-FFF2-40B4-BE49-F238E27FC236}">
                  <a16:creationId xmlns:a16="http://schemas.microsoft.com/office/drawing/2014/main" id="{108AADD1-8721-5008-DE15-395A0FB3D3FA}"/>
                </a:ext>
              </a:extLst>
            </p:cNvPr>
            <p:cNvSpPr/>
            <p:nvPr/>
          </p:nvSpPr>
          <p:spPr>
            <a:xfrm>
              <a:off x="5135881" y="5870064"/>
              <a:ext cx="891849" cy="43925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LOCO</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LOCATION</a:t>
              </a:r>
            </a:p>
          </p:txBody>
        </p:sp>
        <p:sp>
          <p:nvSpPr>
            <p:cNvPr id="36" name="Rectangle 35">
              <a:hlinkClick r:id="rId5" action="ppaction://hlinksldjump"/>
              <a:extLst>
                <a:ext uri="{FF2B5EF4-FFF2-40B4-BE49-F238E27FC236}">
                  <a16:creationId xmlns:a16="http://schemas.microsoft.com/office/drawing/2014/main" id="{0BA81121-137B-71D4-5D86-17AA16A4D647}"/>
                </a:ext>
              </a:extLst>
            </p:cNvPr>
            <p:cNvSpPr/>
            <p:nvPr/>
          </p:nvSpPr>
          <p:spPr>
            <a:xfrm>
              <a:off x="8749690" y="5861491"/>
              <a:ext cx="1430847" cy="5486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COMMUNICATION</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STATION</a:t>
              </a:r>
            </a:p>
          </p:txBody>
        </p:sp>
        <p:sp>
          <p:nvSpPr>
            <p:cNvPr id="37" name="Rectangle 36">
              <a:hlinkClick r:id="rId3" action="ppaction://hlinksldjump"/>
              <a:extLst>
                <a:ext uri="{FF2B5EF4-FFF2-40B4-BE49-F238E27FC236}">
                  <a16:creationId xmlns:a16="http://schemas.microsoft.com/office/drawing/2014/main" id="{D877A7D3-5F81-8BE0-2E66-87DE4EA06BBE}"/>
                </a:ext>
              </a:extLst>
            </p:cNvPr>
            <p:cNvSpPr/>
            <p:nvPr/>
          </p:nvSpPr>
          <p:spPr>
            <a:xfrm>
              <a:off x="6770288" y="5854142"/>
              <a:ext cx="987908" cy="4114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CONTEXT</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MESSAGES</a:t>
              </a:r>
            </a:p>
          </p:txBody>
        </p:sp>
        <p:sp>
          <p:nvSpPr>
            <p:cNvPr id="38" name="Rectangle 37">
              <a:extLst>
                <a:ext uri="{FF2B5EF4-FFF2-40B4-BE49-F238E27FC236}">
                  <a16:creationId xmlns:a16="http://schemas.microsoft.com/office/drawing/2014/main" id="{8137D63E-778A-2131-F69D-5A1FA0F315B6}"/>
                </a:ext>
              </a:extLst>
            </p:cNvPr>
            <p:cNvSpPr/>
            <p:nvPr/>
          </p:nvSpPr>
          <p:spPr>
            <a:xfrm>
              <a:off x="7803050" y="5878376"/>
              <a:ext cx="891849" cy="4114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rPr>
                <a:t>NEXT</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RFID</a:t>
              </a:r>
              <a:r>
                <a:rPr lang="en-US" sz="1400" b="1" dirty="0">
                  <a:solidFill>
                    <a:schemeClr val="tx1"/>
                  </a:solidFill>
                  <a:effectLst>
                    <a:outerShdw blurRad="38100" dist="38100" dir="2700000" algn="tl">
                      <a:srgbClr val="000000">
                        <a:alpha val="43137"/>
                      </a:srgbClr>
                    </a:outerShdw>
                  </a:effectLst>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DISTANCE</a:t>
              </a:r>
            </a:p>
          </p:txBody>
        </p:sp>
        <p:cxnSp>
          <p:nvCxnSpPr>
            <p:cNvPr id="45" name="Straight Arrow Connector 44">
              <a:extLst>
                <a:ext uri="{FF2B5EF4-FFF2-40B4-BE49-F238E27FC236}">
                  <a16:creationId xmlns:a16="http://schemas.microsoft.com/office/drawing/2014/main" id="{E8B7A2B4-1AEB-23E5-EBC6-F61F509630CF}"/>
                </a:ext>
              </a:extLst>
            </p:cNvPr>
            <p:cNvCxnSpPr/>
            <p:nvPr/>
          </p:nvCxnSpPr>
          <p:spPr>
            <a:xfrm flipH="1" flipV="1">
              <a:off x="3147060" y="2158434"/>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0892029-491D-BCFD-FFD8-3BE32EB048EA}"/>
                </a:ext>
              </a:extLst>
            </p:cNvPr>
            <p:cNvCxnSpPr/>
            <p:nvPr/>
          </p:nvCxnSpPr>
          <p:spPr>
            <a:xfrm rot="5400000" flipH="1" flipV="1">
              <a:off x="3987360" y="1343071"/>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F738B8C-463D-4154-E465-DA9286CCE241}"/>
                </a:ext>
              </a:extLst>
            </p:cNvPr>
            <p:cNvCxnSpPr/>
            <p:nvPr/>
          </p:nvCxnSpPr>
          <p:spPr>
            <a:xfrm rot="16200000" flipH="1">
              <a:off x="3023331" y="5739326"/>
              <a:ext cx="2268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B573773-A4DE-24EB-9F5E-3F96233A8471}"/>
                </a:ext>
              </a:extLst>
            </p:cNvPr>
            <p:cNvCxnSpPr/>
            <p:nvPr/>
          </p:nvCxnSpPr>
          <p:spPr>
            <a:xfrm rot="10800000" flipH="1" flipV="1">
              <a:off x="8257975" y="5414943"/>
              <a:ext cx="4212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9BC2A6F-FBD4-E522-403F-A8F5A8B2DE28}"/>
                </a:ext>
              </a:extLst>
            </p:cNvPr>
            <p:cNvCxnSpPr/>
            <p:nvPr/>
          </p:nvCxnSpPr>
          <p:spPr>
            <a:xfrm rot="10800000" flipH="1" flipV="1">
              <a:off x="8501408" y="4901634"/>
              <a:ext cx="1944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0EAF81E-2B6B-C217-97AF-356483FDEED8}"/>
                </a:ext>
              </a:extLst>
            </p:cNvPr>
            <p:cNvCxnSpPr/>
            <p:nvPr/>
          </p:nvCxnSpPr>
          <p:spPr>
            <a:xfrm rot="10800000" flipH="1" flipV="1">
              <a:off x="8177397" y="4319744"/>
              <a:ext cx="5184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0B7E82E-0466-D2A6-E037-E271A4ED65D4}"/>
                </a:ext>
              </a:extLst>
            </p:cNvPr>
            <p:cNvCxnSpPr/>
            <p:nvPr/>
          </p:nvCxnSpPr>
          <p:spPr>
            <a:xfrm rot="10800000" flipH="1" flipV="1">
              <a:off x="8213099" y="3958139"/>
              <a:ext cx="4536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DE1544B-F325-0B71-6248-2C385B47132B}"/>
                </a:ext>
              </a:extLst>
            </p:cNvPr>
            <p:cNvCxnSpPr/>
            <p:nvPr/>
          </p:nvCxnSpPr>
          <p:spPr>
            <a:xfrm flipH="1" flipV="1">
              <a:off x="3147060" y="2732011"/>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895EFC4-8212-F9E2-BCD9-F1F101B37310}"/>
                </a:ext>
              </a:extLst>
            </p:cNvPr>
            <p:cNvCxnSpPr/>
            <p:nvPr/>
          </p:nvCxnSpPr>
          <p:spPr>
            <a:xfrm flipH="1" flipV="1">
              <a:off x="3147060" y="4342600"/>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0022AD9-D4D5-C753-3902-9D2116898F1F}"/>
                </a:ext>
              </a:extLst>
            </p:cNvPr>
            <p:cNvCxnSpPr/>
            <p:nvPr/>
          </p:nvCxnSpPr>
          <p:spPr>
            <a:xfrm flipH="1" flipV="1">
              <a:off x="3147060" y="3349231"/>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ABC2936-EC71-44F7-7FE0-D170D1B80160}"/>
                </a:ext>
              </a:extLst>
            </p:cNvPr>
            <p:cNvCxnSpPr/>
            <p:nvPr/>
          </p:nvCxnSpPr>
          <p:spPr>
            <a:xfrm rot="10800000" flipH="1" flipV="1">
              <a:off x="8183640" y="1643043"/>
              <a:ext cx="5184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B06255F-4E23-60CC-A583-4C4B7DA76488}"/>
                </a:ext>
              </a:extLst>
            </p:cNvPr>
            <p:cNvCxnSpPr/>
            <p:nvPr/>
          </p:nvCxnSpPr>
          <p:spPr>
            <a:xfrm rot="10800000" flipH="1" flipV="1">
              <a:off x="8411095" y="2526271"/>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0B5663E-572F-E351-D753-CCB0496A67BB}"/>
                </a:ext>
              </a:extLst>
            </p:cNvPr>
            <p:cNvCxnSpPr/>
            <p:nvPr/>
          </p:nvCxnSpPr>
          <p:spPr>
            <a:xfrm rot="10800000" flipH="1" flipV="1">
              <a:off x="8248440" y="3469766"/>
              <a:ext cx="4536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4853708-2B16-2D02-DD2D-FC2452E00B01}"/>
                </a:ext>
              </a:extLst>
            </p:cNvPr>
            <p:cNvCxnSpPr/>
            <p:nvPr/>
          </p:nvCxnSpPr>
          <p:spPr>
            <a:xfrm>
              <a:off x="5204461" y="5707968"/>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55B729D-73C2-73DA-B1CB-5CD26778577D}"/>
                </a:ext>
              </a:extLst>
            </p:cNvPr>
            <p:cNvCxnSpPr/>
            <p:nvPr/>
          </p:nvCxnSpPr>
          <p:spPr>
            <a:xfrm>
              <a:off x="4705695" y="5699656"/>
              <a:ext cx="2592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AC032EF-ABCF-1D31-EE71-7180D096FAA3}"/>
                </a:ext>
              </a:extLst>
            </p:cNvPr>
            <p:cNvCxnSpPr/>
            <p:nvPr/>
          </p:nvCxnSpPr>
          <p:spPr>
            <a:xfrm>
              <a:off x="3955477" y="5724594"/>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D916E4F-39A2-7E36-2CCB-2CAAAD7989A3}"/>
                </a:ext>
              </a:extLst>
            </p:cNvPr>
            <p:cNvCxnSpPr>
              <a:cxnSpLocks/>
            </p:cNvCxnSpPr>
            <p:nvPr/>
          </p:nvCxnSpPr>
          <p:spPr>
            <a:xfrm flipV="1">
              <a:off x="3136017" y="5624194"/>
              <a:ext cx="990604" cy="1859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6041DCD-A1F8-D9E9-ECB1-AA53DCF5ACAB}"/>
                </a:ext>
              </a:extLst>
            </p:cNvPr>
            <p:cNvCxnSpPr/>
            <p:nvPr/>
          </p:nvCxnSpPr>
          <p:spPr>
            <a:xfrm rot="5400000">
              <a:off x="3944758" y="5450599"/>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1391DBE-F919-FA28-14F9-2D6CFFFB38A5}"/>
                </a:ext>
              </a:extLst>
            </p:cNvPr>
            <p:cNvCxnSpPr/>
            <p:nvPr/>
          </p:nvCxnSpPr>
          <p:spPr>
            <a:xfrm rot="5400000">
              <a:off x="5042038" y="5529572"/>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8E230ED-9BE7-1C23-F94D-A24BD09FC898}"/>
                </a:ext>
              </a:extLst>
            </p:cNvPr>
            <p:cNvCxnSpPr/>
            <p:nvPr/>
          </p:nvCxnSpPr>
          <p:spPr>
            <a:xfrm rot="5400000">
              <a:off x="4828273" y="5587471"/>
              <a:ext cx="2592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B68D1C0-7B71-D6BA-242C-65180AED8CA0}"/>
                </a:ext>
              </a:extLst>
            </p:cNvPr>
            <p:cNvCxnSpPr/>
            <p:nvPr/>
          </p:nvCxnSpPr>
          <p:spPr>
            <a:xfrm rot="5400000">
              <a:off x="4159099" y="5587471"/>
              <a:ext cx="2592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3AD5501-98C8-892C-AC2C-6E8C6D746543}"/>
                </a:ext>
              </a:extLst>
            </p:cNvPr>
            <p:cNvCxnSpPr/>
            <p:nvPr/>
          </p:nvCxnSpPr>
          <p:spPr>
            <a:xfrm rot="16200000" flipH="1">
              <a:off x="3871029" y="5788351"/>
              <a:ext cx="1620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A8B48FF-3346-86B6-7F3B-E3FDCDDBB64D}"/>
                </a:ext>
              </a:extLst>
            </p:cNvPr>
            <p:cNvCxnSpPr/>
            <p:nvPr/>
          </p:nvCxnSpPr>
          <p:spPr>
            <a:xfrm rot="16200000" flipH="1">
              <a:off x="4644115" y="5782119"/>
              <a:ext cx="1620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12E34840-184A-C176-BA9D-A2215148356F}"/>
                </a:ext>
              </a:extLst>
            </p:cNvPr>
            <p:cNvCxnSpPr/>
            <p:nvPr/>
          </p:nvCxnSpPr>
          <p:spPr>
            <a:xfrm rot="16200000" flipH="1">
              <a:off x="7019903" y="5728508"/>
              <a:ext cx="1944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58B61AC-6D86-6A4E-F957-B30277C1FF40}"/>
                </a:ext>
              </a:extLst>
            </p:cNvPr>
            <p:cNvCxnSpPr>
              <a:cxnSpLocks/>
            </p:cNvCxnSpPr>
            <p:nvPr/>
          </p:nvCxnSpPr>
          <p:spPr>
            <a:xfrm>
              <a:off x="6283035" y="5515595"/>
              <a:ext cx="0" cy="714361"/>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2FB4884-1C71-5903-ACFE-B780DE99C580}"/>
                </a:ext>
              </a:extLst>
            </p:cNvPr>
            <p:cNvCxnSpPr/>
            <p:nvPr/>
          </p:nvCxnSpPr>
          <p:spPr>
            <a:xfrm rot="16200000" flipH="1">
              <a:off x="5458763" y="5788351"/>
              <a:ext cx="1620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995612F-5F2E-6D46-9DC8-8A97D37C053C}"/>
                </a:ext>
              </a:extLst>
            </p:cNvPr>
            <p:cNvCxnSpPr/>
            <p:nvPr/>
          </p:nvCxnSpPr>
          <p:spPr>
            <a:xfrm rot="5400000">
              <a:off x="8282635" y="3074523"/>
              <a:ext cx="2916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B694EF3-1093-4DB8-729F-61DFAF6BECC5}"/>
                </a:ext>
              </a:extLst>
            </p:cNvPr>
            <p:cNvCxnSpPr/>
            <p:nvPr/>
          </p:nvCxnSpPr>
          <p:spPr>
            <a:xfrm rot="5400000">
              <a:off x="6773451" y="5496035"/>
              <a:ext cx="2592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407E64E-4E36-41B3-996B-A989010DBFA7}"/>
                </a:ext>
              </a:extLst>
            </p:cNvPr>
            <p:cNvCxnSpPr/>
            <p:nvPr/>
          </p:nvCxnSpPr>
          <p:spPr>
            <a:xfrm rot="10800000">
              <a:off x="6891668" y="5642787"/>
              <a:ext cx="2268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298CF98-380C-4188-3C78-E4F40CD32B47}"/>
                </a:ext>
              </a:extLst>
            </p:cNvPr>
            <p:cNvCxnSpPr/>
            <p:nvPr/>
          </p:nvCxnSpPr>
          <p:spPr>
            <a:xfrm rot="10800000">
              <a:off x="7154645" y="5664326"/>
              <a:ext cx="7452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9455325-7560-D972-FD67-627B6867BB9A}"/>
                </a:ext>
              </a:extLst>
            </p:cNvPr>
            <p:cNvCxnSpPr/>
            <p:nvPr/>
          </p:nvCxnSpPr>
          <p:spPr>
            <a:xfrm rot="10800000">
              <a:off x="7334440" y="5595746"/>
              <a:ext cx="15876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E64A99F-4C22-ED30-5CF9-3DEBBCC10624}"/>
                </a:ext>
              </a:extLst>
            </p:cNvPr>
            <p:cNvCxnSpPr/>
            <p:nvPr/>
          </p:nvCxnSpPr>
          <p:spPr>
            <a:xfrm rot="10800000">
              <a:off x="8153401" y="5030482"/>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029D1FB-0797-C586-22ED-615FB52B8979}"/>
                </a:ext>
              </a:extLst>
            </p:cNvPr>
            <p:cNvCxnSpPr/>
            <p:nvPr/>
          </p:nvCxnSpPr>
          <p:spPr>
            <a:xfrm rot="5400000">
              <a:off x="8416015" y="4963212"/>
              <a:ext cx="1620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7080870-6F08-F391-2CDB-8F4F32657EC4}"/>
                </a:ext>
              </a:extLst>
            </p:cNvPr>
            <p:cNvCxnSpPr/>
            <p:nvPr/>
          </p:nvCxnSpPr>
          <p:spPr>
            <a:xfrm rot="5400000">
              <a:off x="7178170" y="5423580"/>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DA8EA62-EC76-90CC-6FAE-72F5864C2038}"/>
                </a:ext>
              </a:extLst>
            </p:cNvPr>
            <p:cNvCxnSpPr/>
            <p:nvPr/>
          </p:nvCxnSpPr>
          <p:spPr>
            <a:xfrm rot="5400000">
              <a:off x="6997609" y="5475536"/>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73A6B0E-B149-2FA3-3E6C-226ECA108E32}"/>
                </a:ext>
              </a:extLst>
            </p:cNvPr>
            <p:cNvCxnSpPr/>
            <p:nvPr/>
          </p:nvCxnSpPr>
          <p:spPr>
            <a:xfrm rot="16200000" flipH="1">
              <a:off x="8769013" y="5732191"/>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32B8356-C4E7-BF07-1D55-0579265D29CC}"/>
                </a:ext>
              </a:extLst>
            </p:cNvPr>
            <p:cNvCxnSpPr/>
            <p:nvPr/>
          </p:nvCxnSpPr>
          <p:spPr>
            <a:xfrm rot="16200000" flipH="1">
              <a:off x="7792988" y="5765919"/>
              <a:ext cx="19440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007F09BD-3570-C79F-0855-617EED66B216}"/>
                </a:ext>
              </a:extLst>
            </p:cNvPr>
            <p:cNvCxnSpPr/>
            <p:nvPr/>
          </p:nvCxnSpPr>
          <p:spPr>
            <a:xfrm rot="10800000">
              <a:off x="8148595" y="3228696"/>
              <a:ext cx="2916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0066E2F-48D6-3366-EF07-EAC8BF5B5460}"/>
                </a:ext>
              </a:extLst>
            </p:cNvPr>
            <p:cNvCxnSpPr/>
            <p:nvPr/>
          </p:nvCxnSpPr>
          <p:spPr>
            <a:xfrm rot="10800000">
              <a:off x="8084821" y="2860859"/>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4" name="Rectangle 93">
              <a:hlinkClick r:id="rId5" action="ppaction://hlinksldjump"/>
              <a:extLst>
                <a:ext uri="{FF2B5EF4-FFF2-40B4-BE49-F238E27FC236}">
                  <a16:creationId xmlns:a16="http://schemas.microsoft.com/office/drawing/2014/main" id="{D0C37591-7F15-36C7-BBEB-3A4DA3F4E645}"/>
                </a:ext>
              </a:extLst>
            </p:cNvPr>
            <p:cNvSpPr/>
            <p:nvPr/>
          </p:nvSpPr>
          <p:spPr>
            <a:xfrm>
              <a:off x="8702041" y="4704205"/>
              <a:ext cx="1449489"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TAG</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INDICATION</a:t>
              </a:r>
            </a:p>
          </p:txBody>
        </p:sp>
        <p:sp>
          <p:nvSpPr>
            <p:cNvPr id="95" name="Rectangle 94">
              <a:hlinkClick r:id="rId5" action="ppaction://hlinksldjump"/>
              <a:extLst>
                <a:ext uri="{FF2B5EF4-FFF2-40B4-BE49-F238E27FC236}">
                  <a16:creationId xmlns:a16="http://schemas.microsoft.com/office/drawing/2014/main" id="{B9BE3825-99F5-67AA-39ED-20221A89BC1E}"/>
                </a:ext>
              </a:extLst>
            </p:cNvPr>
            <p:cNvSpPr/>
            <p:nvPr/>
          </p:nvSpPr>
          <p:spPr>
            <a:xfrm>
              <a:off x="8702040" y="2783964"/>
              <a:ext cx="1938223" cy="40260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MOVEMENT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AUTHORITY</a:t>
              </a:r>
            </a:p>
          </p:txBody>
        </p:sp>
        <p:sp>
          <p:nvSpPr>
            <p:cNvPr id="96" name="Rectangle 95">
              <a:extLst>
                <a:ext uri="{FF2B5EF4-FFF2-40B4-BE49-F238E27FC236}">
                  <a16:creationId xmlns:a16="http://schemas.microsoft.com/office/drawing/2014/main" id="{69D6C800-0E35-99C7-FDD0-B931453D6DBD}"/>
                </a:ext>
              </a:extLst>
            </p:cNvPr>
            <p:cNvSpPr/>
            <p:nvPr/>
          </p:nvSpPr>
          <p:spPr>
            <a:xfrm>
              <a:off x="8702040" y="3264025"/>
              <a:ext cx="1714441"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DISTANCE</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SIGNAL</a:t>
              </a:r>
            </a:p>
          </p:txBody>
        </p:sp>
        <p:sp>
          <p:nvSpPr>
            <p:cNvPr id="97" name="Rectangle 96">
              <a:hlinkClick r:id="rId5" action="ppaction://hlinksldjump"/>
              <a:extLst>
                <a:ext uri="{FF2B5EF4-FFF2-40B4-BE49-F238E27FC236}">
                  <a16:creationId xmlns:a16="http://schemas.microsoft.com/office/drawing/2014/main" id="{5A952AA4-C821-9213-5B1B-84D314F57E05}"/>
                </a:ext>
              </a:extLst>
            </p:cNvPr>
            <p:cNvSpPr/>
            <p:nvPr/>
          </p:nvSpPr>
          <p:spPr>
            <a:xfrm>
              <a:off x="8702040" y="3744085"/>
              <a:ext cx="1326304"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SYMBOL</a:t>
              </a:r>
            </a:p>
          </p:txBody>
        </p:sp>
        <p:sp>
          <p:nvSpPr>
            <p:cNvPr id="98" name="Rectangle 97">
              <a:hlinkClick r:id="rId5" action="ppaction://hlinksldjump"/>
              <a:extLst>
                <a:ext uri="{FF2B5EF4-FFF2-40B4-BE49-F238E27FC236}">
                  <a16:creationId xmlns:a16="http://schemas.microsoft.com/office/drawing/2014/main" id="{F3B3BC4A-F669-A93D-074A-2F668DDF4D5E}"/>
                </a:ext>
              </a:extLst>
            </p:cNvPr>
            <p:cNvSpPr/>
            <p:nvPr/>
          </p:nvSpPr>
          <p:spPr>
            <a:xfrm>
              <a:off x="8702040" y="4155565"/>
              <a:ext cx="1109573"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NAME</a:t>
              </a:r>
            </a:p>
          </p:txBody>
        </p:sp>
        <p:sp>
          <p:nvSpPr>
            <p:cNvPr id="99" name="Rectangle 98">
              <a:hlinkClick r:id="rId5" action="ppaction://hlinksldjump"/>
              <a:extLst>
                <a:ext uri="{FF2B5EF4-FFF2-40B4-BE49-F238E27FC236}">
                  <a16:creationId xmlns:a16="http://schemas.microsoft.com/office/drawing/2014/main" id="{EAD73237-1F26-4DF6-F999-AC323C133815}"/>
                </a:ext>
              </a:extLst>
            </p:cNvPr>
            <p:cNvSpPr/>
            <p:nvPr/>
          </p:nvSpPr>
          <p:spPr>
            <a:xfrm>
              <a:off x="8702041" y="5184265"/>
              <a:ext cx="1430847"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TRACK</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RFID</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02" name="Straight Arrow Connector 101">
              <a:extLst>
                <a:ext uri="{FF2B5EF4-FFF2-40B4-BE49-F238E27FC236}">
                  <a16:creationId xmlns:a16="http://schemas.microsoft.com/office/drawing/2014/main" id="{C902AD97-8035-8CBB-5220-6184FA0007A7}"/>
                </a:ext>
              </a:extLst>
            </p:cNvPr>
            <p:cNvCxnSpPr/>
            <p:nvPr/>
          </p:nvCxnSpPr>
          <p:spPr>
            <a:xfrm rot="10800000" flipH="1" flipV="1">
              <a:off x="8427720" y="2929439"/>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 name="Rectangle 102">
              <a:hlinkClick r:id="rId5" action="ppaction://hlinksldjump"/>
              <a:extLst>
                <a:ext uri="{FF2B5EF4-FFF2-40B4-BE49-F238E27FC236}">
                  <a16:creationId xmlns:a16="http://schemas.microsoft.com/office/drawing/2014/main" id="{7FF1EB41-F6DC-6711-718F-6994390B2E7B}"/>
                </a:ext>
              </a:extLst>
            </p:cNvPr>
            <p:cNvSpPr/>
            <p:nvPr/>
          </p:nvSpPr>
          <p:spPr>
            <a:xfrm>
              <a:off x="8679175" y="2193198"/>
              <a:ext cx="1938224" cy="44472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SIGNAL</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INDICATION</a:t>
              </a:r>
            </a:p>
          </p:txBody>
        </p:sp>
        <p:cxnSp>
          <p:nvCxnSpPr>
            <p:cNvPr id="105" name="Straight Connector 104">
              <a:extLst>
                <a:ext uri="{FF2B5EF4-FFF2-40B4-BE49-F238E27FC236}">
                  <a16:creationId xmlns:a16="http://schemas.microsoft.com/office/drawing/2014/main" id="{CDDEF784-8F70-8B1B-1DB1-01208DC1E3C6}"/>
                </a:ext>
              </a:extLst>
            </p:cNvPr>
            <p:cNvCxnSpPr/>
            <p:nvPr/>
          </p:nvCxnSpPr>
          <p:spPr>
            <a:xfrm rot="5400000">
              <a:off x="8250754" y="2697006"/>
              <a:ext cx="342900" cy="1429"/>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72317B1-362B-B3D3-0DB4-753B62DFC5CF}"/>
                </a:ext>
              </a:extLst>
            </p:cNvPr>
            <p:cNvCxnSpPr/>
            <p:nvPr/>
          </p:nvCxnSpPr>
          <p:spPr>
            <a:xfrm flipH="1" flipV="1">
              <a:off x="3133381" y="1542643"/>
              <a:ext cx="274320"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B775D39C-E69A-0930-936D-34B977E29761}"/>
                </a:ext>
              </a:extLst>
            </p:cNvPr>
            <p:cNvCxnSpPr>
              <a:cxnSpLocks/>
            </p:cNvCxnSpPr>
            <p:nvPr/>
          </p:nvCxnSpPr>
          <p:spPr>
            <a:xfrm>
              <a:off x="7601605" y="4077246"/>
              <a:ext cx="2814876" cy="1429"/>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hlinkClick r:id="rId5" action="ppaction://hlinksldjump"/>
              <a:extLst>
                <a:ext uri="{FF2B5EF4-FFF2-40B4-BE49-F238E27FC236}">
                  <a16:creationId xmlns:a16="http://schemas.microsoft.com/office/drawing/2014/main" id="{09940755-DDD8-C23E-227B-1AEE65EBA734}"/>
                </a:ext>
              </a:extLst>
            </p:cNvPr>
            <p:cNvSpPr/>
            <p:nvPr/>
          </p:nvSpPr>
          <p:spPr>
            <a:xfrm>
              <a:off x="10410047" y="3881245"/>
              <a:ext cx="1052052" cy="342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Signal</a:t>
              </a:r>
              <a:r>
                <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Name</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4" name="Google Shape;253;p4">
            <a:extLst>
              <a:ext uri="{FF2B5EF4-FFF2-40B4-BE49-F238E27FC236}">
                <a16:creationId xmlns:a16="http://schemas.microsoft.com/office/drawing/2014/main" id="{1AD2FA98-6236-9DF9-0508-96C19DBCDD21}"/>
              </a:ext>
            </a:extLst>
          </p:cNvPr>
          <p:cNvSpPr/>
          <p:nvPr/>
        </p:nvSpPr>
        <p:spPr>
          <a:xfrm>
            <a:off x="0" y="105111"/>
            <a:ext cx="12192000" cy="554240"/>
          </a:xfrm>
          <a:prstGeom prst="rect">
            <a:avLst/>
          </a:prstGeom>
          <a:solidFill>
            <a:schemeClr val="bg2">
              <a:lumMod val="20000"/>
              <a:lumOff val="80000"/>
            </a:schemeClr>
          </a:solidFill>
          <a:ln>
            <a:noFill/>
          </a:ln>
        </p:spPr>
        <p:txBody>
          <a:bodyPr spcFirstLastPara="1" wrap="square" lIns="61717" tIns="30847" rIns="61717" bIns="30847" anchor="ctr" anchorCtr="0">
            <a:noAutofit/>
          </a:bodyPr>
          <a:lstStyle/>
          <a:p>
            <a:pPr algn="ctr">
              <a:buClr>
                <a:srgbClr val="000000"/>
              </a:buClr>
              <a:buSzPts val="2400"/>
            </a:pPr>
            <a:r>
              <a:rPr lang="en"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sp>
        <p:nvSpPr>
          <p:cNvPr id="2" name="Action Button: Go Back or Previous 1">
            <a:hlinkClick r:id="rId6" action="ppaction://hlinksldjump"/>
            <a:extLst>
              <a:ext uri="{FF2B5EF4-FFF2-40B4-BE49-F238E27FC236}">
                <a16:creationId xmlns:a16="http://schemas.microsoft.com/office/drawing/2014/main" id="{7CC7303C-8C41-0A7F-1FE7-CB1BF1CF8CA3}"/>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834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7420-FD33-7C89-5A4D-662E3742F82D}"/>
              </a:ext>
            </a:extLst>
          </p:cNvPr>
          <p:cNvSpPr>
            <a:spLocks noGrp="1"/>
          </p:cNvSpPr>
          <p:nvPr>
            <p:ph type="title"/>
          </p:nvPr>
        </p:nvSpPr>
        <p:spPr>
          <a:xfrm>
            <a:off x="0" y="99826"/>
            <a:ext cx="12192000" cy="713270"/>
          </a:xfrm>
          <a:solidFill>
            <a:schemeClr val="accent4"/>
          </a:solidFill>
          <a:ln>
            <a:noFill/>
          </a:ln>
        </p:spPr>
        <p:txBody>
          <a:bodyPr rtlCol="0">
            <a:noAutofit/>
          </a:bodyPr>
          <a:lstStyle/>
          <a:p>
            <a:pPr algn="ctr">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OPERATIONAL MODES IN Version 4.0</a:t>
            </a:r>
          </a:p>
        </p:txBody>
      </p:sp>
      <p:sp>
        <p:nvSpPr>
          <p:cNvPr id="35" name="Block Arc 34">
            <a:extLst>
              <a:ext uri="{FF2B5EF4-FFF2-40B4-BE49-F238E27FC236}">
                <a16:creationId xmlns:a16="http://schemas.microsoft.com/office/drawing/2014/main" id="{CBB2EE46-C076-22D0-6924-83E719E37815}"/>
              </a:ext>
            </a:extLst>
          </p:cNvPr>
          <p:cNvSpPr/>
          <p:nvPr/>
        </p:nvSpPr>
        <p:spPr>
          <a:xfrm>
            <a:off x="-5338779" y="151890"/>
            <a:ext cx="6974911" cy="6974911"/>
          </a:xfrm>
          <a:prstGeom prst="blockArc">
            <a:avLst>
              <a:gd name="adj1" fmla="val 18900000"/>
              <a:gd name="adj2" fmla="val 2700000"/>
              <a:gd name="adj3" fmla="val 413"/>
            </a:avLst>
          </a:prstGeom>
          <a:scene3d>
            <a:camera prst="orthographicFront"/>
            <a:lightRig rig="threePt" dir="t">
              <a:rot lat="0" lon="0" rev="7500000"/>
            </a:lightRig>
          </a:scene3d>
          <a:sp3d z="-40000" prstMaterial="matte"/>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 name="Block Arc 3">
            <a:extLst>
              <a:ext uri="{FF2B5EF4-FFF2-40B4-BE49-F238E27FC236}">
                <a16:creationId xmlns:a16="http://schemas.microsoft.com/office/drawing/2014/main" id="{1363002C-297D-F57D-56E9-4B2BED9A9216}"/>
              </a:ext>
            </a:extLst>
          </p:cNvPr>
          <p:cNvSpPr/>
          <p:nvPr/>
        </p:nvSpPr>
        <p:spPr>
          <a:xfrm>
            <a:off x="2150779" y="-108383"/>
            <a:ext cx="6495755" cy="7140263"/>
          </a:xfrm>
          <a:prstGeom prst="blockArc">
            <a:avLst>
              <a:gd name="adj1" fmla="val 18900000"/>
              <a:gd name="adj2" fmla="val 2700000"/>
              <a:gd name="adj3" fmla="val 410"/>
            </a:avLst>
          </a:prstGeom>
          <a:scene3d>
            <a:camera prst="orthographicFront"/>
            <a:lightRig rig="threePt" dir="t">
              <a:rot lat="0" lon="0" rev="7500000"/>
            </a:lightRig>
          </a:scene3d>
          <a:sp3d z="-40000" prstMaterial="matte"/>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5" name="Freeform: Shape 4">
            <a:hlinkClick r:id="rId2" action="ppaction://hlinksldjump"/>
            <a:extLst>
              <a:ext uri="{FF2B5EF4-FFF2-40B4-BE49-F238E27FC236}">
                <a16:creationId xmlns:a16="http://schemas.microsoft.com/office/drawing/2014/main" id="{17609C44-2E63-5757-83A5-B70EC70D86E4}"/>
              </a:ext>
            </a:extLst>
          </p:cNvPr>
          <p:cNvSpPr/>
          <p:nvPr/>
        </p:nvSpPr>
        <p:spPr>
          <a:xfrm>
            <a:off x="8076888" y="1171476"/>
            <a:ext cx="3555831" cy="547389"/>
          </a:xfrm>
          <a:custGeom>
            <a:avLst/>
            <a:gdLst>
              <a:gd name="connsiteX0" fmla="*/ 0 w 2758178"/>
              <a:gd name="connsiteY0" fmla="*/ 0 h 411479"/>
              <a:gd name="connsiteX1" fmla="*/ 2758178 w 2758178"/>
              <a:gd name="connsiteY1" fmla="*/ 0 h 411479"/>
              <a:gd name="connsiteX2" fmla="*/ 2758178 w 2758178"/>
              <a:gd name="connsiteY2" fmla="*/ 411479 h 411479"/>
              <a:gd name="connsiteX3" fmla="*/ 0 w 2758178"/>
              <a:gd name="connsiteY3" fmla="*/ 411479 h 411479"/>
              <a:gd name="connsiteX4" fmla="*/ 0 w 2758178"/>
              <a:gd name="connsiteY4" fmla="*/ 0 h 41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178" h="411479">
                <a:moveTo>
                  <a:pt x="0" y="0"/>
                </a:moveTo>
                <a:lnTo>
                  <a:pt x="2758178" y="0"/>
                </a:lnTo>
                <a:lnTo>
                  <a:pt x="2758178" y="411479"/>
                </a:lnTo>
                <a:lnTo>
                  <a:pt x="0" y="411479"/>
                </a:lnTo>
                <a:lnTo>
                  <a:pt x="0" y="0"/>
                </a:lnTo>
                <a:close/>
              </a:path>
            </a:pathLst>
          </a:custGeom>
          <a:solidFill>
            <a:schemeClr val="accent4">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91935" tIns="48768" rIns="48768" bIns="48768" numCol="1" spcCol="1270" anchor="ctr" anchorCtr="0">
            <a:noAutofit/>
          </a:bodyPr>
          <a:lstStyle/>
          <a:p>
            <a:pPr defTabSz="853419">
              <a:lnSpc>
                <a:spcPct val="90000"/>
              </a:lnSpc>
              <a:spcBef>
                <a:spcPct val="0"/>
              </a:spcBef>
              <a:spcAft>
                <a:spcPct val="35000"/>
              </a:spcAft>
            </a:pPr>
            <a:r>
              <a:rPr lang="en-GB" sz="1920" b="1" dirty="0">
                <a:latin typeface="Arial" panose="020B0604020202020204" pitchFamily="34" charset="0"/>
                <a:cs typeface="Arial" panose="020B0604020202020204" pitchFamily="34" charset="0"/>
              </a:rPr>
              <a:t>Post Trip Mode (PT)</a:t>
            </a:r>
          </a:p>
        </p:txBody>
      </p:sp>
      <p:sp>
        <p:nvSpPr>
          <p:cNvPr id="6" name="Oval 5">
            <a:extLst>
              <a:ext uri="{FF2B5EF4-FFF2-40B4-BE49-F238E27FC236}">
                <a16:creationId xmlns:a16="http://schemas.microsoft.com/office/drawing/2014/main" id="{1005DDD2-DF74-ADD2-4110-8015618384B8}"/>
              </a:ext>
            </a:extLst>
          </p:cNvPr>
          <p:cNvSpPr/>
          <p:nvPr/>
        </p:nvSpPr>
        <p:spPr>
          <a:xfrm>
            <a:off x="7745338" y="1103052"/>
            <a:ext cx="663096" cy="684237"/>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9" name="Freeform: Shape 8">
            <a:hlinkClick r:id="rId3" action="ppaction://hlinksldjump"/>
            <a:extLst>
              <a:ext uri="{FF2B5EF4-FFF2-40B4-BE49-F238E27FC236}">
                <a16:creationId xmlns:a16="http://schemas.microsoft.com/office/drawing/2014/main" id="{87497D78-66E5-6EF0-7504-14FA9E3B93FF}"/>
              </a:ext>
            </a:extLst>
          </p:cNvPr>
          <p:cNvSpPr/>
          <p:nvPr/>
        </p:nvSpPr>
        <p:spPr>
          <a:xfrm>
            <a:off x="8513241" y="1992458"/>
            <a:ext cx="3119477" cy="547389"/>
          </a:xfrm>
          <a:custGeom>
            <a:avLst/>
            <a:gdLst>
              <a:gd name="connsiteX0" fmla="*/ 0 w 2419708"/>
              <a:gd name="connsiteY0" fmla="*/ 0 h 411479"/>
              <a:gd name="connsiteX1" fmla="*/ 2419708 w 2419708"/>
              <a:gd name="connsiteY1" fmla="*/ 0 h 411479"/>
              <a:gd name="connsiteX2" fmla="*/ 2419708 w 2419708"/>
              <a:gd name="connsiteY2" fmla="*/ 411479 h 411479"/>
              <a:gd name="connsiteX3" fmla="*/ 0 w 2419708"/>
              <a:gd name="connsiteY3" fmla="*/ 411479 h 411479"/>
              <a:gd name="connsiteX4" fmla="*/ 0 w 2419708"/>
              <a:gd name="connsiteY4" fmla="*/ 0 h 41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08" h="411479">
                <a:moveTo>
                  <a:pt x="0" y="0"/>
                </a:moveTo>
                <a:lnTo>
                  <a:pt x="2419708" y="0"/>
                </a:lnTo>
                <a:lnTo>
                  <a:pt x="2419708" y="411479"/>
                </a:lnTo>
                <a:lnTo>
                  <a:pt x="0" y="411479"/>
                </a:lnTo>
                <a:lnTo>
                  <a:pt x="0" y="0"/>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1351709"/>
              <a:satOff val="-3484"/>
              <a:lumOff val="-2353"/>
              <a:alphaOff val="0"/>
            </a:schemeClr>
          </a:fillRef>
          <a:effectRef idx="2">
            <a:schemeClr val="accent5">
              <a:hueOff val="-1351709"/>
              <a:satOff val="-3484"/>
              <a:lumOff val="-2353"/>
              <a:alphaOff val="0"/>
            </a:schemeClr>
          </a:effectRef>
          <a:fontRef idx="minor">
            <a:schemeClr val="lt1"/>
          </a:fontRef>
        </p:style>
        <p:txBody>
          <a:bodyPr spcFirstLastPara="0" vert="horz" wrap="square" lIns="391935" tIns="48768" rIns="48768" bIns="48768" numCol="1" spcCol="1270" anchor="ctr" anchorCtr="0">
            <a:noAutofit/>
          </a:bodyPr>
          <a:lstStyle/>
          <a:p>
            <a:pPr defTabSz="853419">
              <a:lnSpc>
                <a:spcPct val="90000"/>
              </a:lnSpc>
              <a:spcBef>
                <a:spcPct val="0"/>
              </a:spcBef>
              <a:spcAft>
                <a:spcPct val="35000"/>
              </a:spcAft>
            </a:pPr>
            <a:r>
              <a:rPr lang="en-GB" sz="1920" b="1" dirty="0">
                <a:latin typeface="Arial" panose="020B0604020202020204" pitchFamily="34" charset="0"/>
                <a:cs typeface="Arial" panose="020B0604020202020204" pitchFamily="34" charset="0"/>
              </a:rPr>
              <a:t>Reverse Mode (RV)</a:t>
            </a:r>
          </a:p>
        </p:txBody>
      </p:sp>
      <p:sp>
        <p:nvSpPr>
          <p:cNvPr id="10" name="Oval 9">
            <a:extLst>
              <a:ext uri="{FF2B5EF4-FFF2-40B4-BE49-F238E27FC236}">
                <a16:creationId xmlns:a16="http://schemas.microsoft.com/office/drawing/2014/main" id="{CEDD54DD-23EB-9AC5-4A50-DF4A86BB680C}"/>
              </a:ext>
            </a:extLst>
          </p:cNvPr>
          <p:cNvSpPr/>
          <p:nvPr/>
        </p:nvSpPr>
        <p:spPr>
          <a:xfrm>
            <a:off x="8181693" y="1924034"/>
            <a:ext cx="663096" cy="684237"/>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1351709"/>
              <a:satOff val="-3484"/>
              <a:lumOff val="-2353"/>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1" name="Freeform: Shape 10">
            <a:hlinkClick r:id="rId4" action="ppaction://hlinksldjump"/>
            <a:extLst>
              <a:ext uri="{FF2B5EF4-FFF2-40B4-BE49-F238E27FC236}">
                <a16:creationId xmlns:a16="http://schemas.microsoft.com/office/drawing/2014/main" id="{A8742C1D-410B-F67B-5D10-E22D417BE7C6}"/>
              </a:ext>
            </a:extLst>
          </p:cNvPr>
          <p:cNvSpPr/>
          <p:nvPr/>
        </p:nvSpPr>
        <p:spPr>
          <a:xfrm>
            <a:off x="8712776" y="2813439"/>
            <a:ext cx="2919943" cy="547389"/>
          </a:xfrm>
          <a:custGeom>
            <a:avLst/>
            <a:gdLst>
              <a:gd name="connsiteX0" fmla="*/ 0 w 2264934"/>
              <a:gd name="connsiteY0" fmla="*/ 0 h 411479"/>
              <a:gd name="connsiteX1" fmla="*/ 2264934 w 2264934"/>
              <a:gd name="connsiteY1" fmla="*/ 0 h 411479"/>
              <a:gd name="connsiteX2" fmla="*/ 2264934 w 2264934"/>
              <a:gd name="connsiteY2" fmla="*/ 411479 h 411479"/>
              <a:gd name="connsiteX3" fmla="*/ 0 w 2264934"/>
              <a:gd name="connsiteY3" fmla="*/ 411479 h 411479"/>
              <a:gd name="connsiteX4" fmla="*/ 0 w 2264934"/>
              <a:gd name="connsiteY4" fmla="*/ 0 h 41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934" h="411479">
                <a:moveTo>
                  <a:pt x="0" y="0"/>
                </a:moveTo>
                <a:lnTo>
                  <a:pt x="2264934" y="0"/>
                </a:lnTo>
                <a:lnTo>
                  <a:pt x="2264934" y="411479"/>
                </a:lnTo>
                <a:lnTo>
                  <a:pt x="0" y="411479"/>
                </a:lnTo>
                <a:lnTo>
                  <a:pt x="0" y="0"/>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2703417"/>
              <a:satOff val="-6968"/>
              <a:lumOff val="-4706"/>
              <a:alphaOff val="0"/>
            </a:schemeClr>
          </a:fillRef>
          <a:effectRef idx="2">
            <a:schemeClr val="accent5">
              <a:hueOff val="-2703417"/>
              <a:satOff val="-6968"/>
              <a:lumOff val="-4706"/>
              <a:alphaOff val="0"/>
            </a:schemeClr>
          </a:effectRef>
          <a:fontRef idx="minor">
            <a:schemeClr val="lt1"/>
          </a:fontRef>
        </p:style>
        <p:txBody>
          <a:bodyPr spcFirstLastPara="0" vert="horz" wrap="square" lIns="391935" tIns="48768" rIns="48768" bIns="48768" numCol="1" spcCol="1270" anchor="ctr" anchorCtr="0">
            <a:noAutofit/>
          </a:bodyPr>
          <a:lstStyle/>
          <a:p>
            <a:pPr defTabSz="853419">
              <a:lnSpc>
                <a:spcPct val="90000"/>
              </a:lnSpc>
              <a:spcBef>
                <a:spcPct val="0"/>
              </a:spcBef>
              <a:spcAft>
                <a:spcPct val="35000"/>
              </a:spcAft>
            </a:pPr>
            <a:r>
              <a:rPr lang="en-GB" sz="1920" b="1" dirty="0">
                <a:latin typeface="Arial" panose="020B0604020202020204" pitchFamily="34" charset="0"/>
                <a:cs typeface="Arial" panose="020B0604020202020204" pitchFamily="34" charset="0"/>
              </a:rPr>
              <a:t>Shunt Mode (SH)</a:t>
            </a:r>
          </a:p>
        </p:txBody>
      </p:sp>
      <p:sp>
        <p:nvSpPr>
          <p:cNvPr id="12" name="Oval 11">
            <a:extLst>
              <a:ext uri="{FF2B5EF4-FFF2-40B4-BE49-F238E27FC236}">
                <a16:creationId xmlns:a16="http://schemas.microsoft.com/office/drawing/2014/main" id="{7C34D36F-2B7D-3473-3612-0A6286AE9CF3}"/>
              </a:ext>
            </a:extLst>
          </p:cNvPr>
          <p:cNvSpPr/>
          <p:nvPr/>
        </p:nvSpPr>
        <p:spPr>
          <a:xfrm>
            <a:off x="8381227" y="2745015"/>
            <a:ext cx="663096" cy="684237"/>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703417"/>
              <a:satOff val="-6968"/>
              <a:lumOff val="-4706"/>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3" name="Freeform: Shape 12">
            <a:hlinkClick r:id="rId5" action="ppaction://hlinksldjump"/>
            <a:extLst>
              <a:ext uri="{FF2B5EF4-FFF2-40B4-BE49-F238E27FC236}">
                <a16:creationId xmlns:a16="http://schemas.microsoft.com/office/drawing/2014/main" id="{0C9F6A1D-E042-8BB2-0B99-3E1F1A1DE5EC}"/>
              </a:ext>
            </a:extLst>
          </p:cNvPr>
          <p:cNvSpPr/>
          <p:nvPr/>
        </p:nvSpPr>
        <p:spPr>
          <a:xfrm>
            <a:off x="8712776" y="3633899"/>
            <a:ext cx="2919943" cy="547389"/>
          </a:xfrm>
          <a:custGeom>
            <a:avLst/>
            <a:gdLst>
              <a:gd name="connsiteX0" fmla="*/ 0 w 2264934"/>
              <a:gd name="connsiteY0" fmla="*/ 0 h 411479"/>
              <a:gd name="connsiteX1" fmla="*/ 2264934 w 2264934"/>
              <a:gd name="connsiteY1" fmla="*/ 0 h 411479"/>
              <a:gd name="connsiteX2" fmla="*/ 2264934 w 2264934"/>
              <a:gd name="connsiteY2" fmla="*/ 411479 h 411479"/>
              <a:gd name="connsiteX3" fmla="*/ 0 w 2264934"/>
              <a:gd name="connsiteY3" fmla="*/ 411479 h 411479"/>
              <a:gd name="connsiteX4" fmla="*/ 0 w 2264934"/>
              <a:gd name="connsiteY4" fmla="*/ 0 h 41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934" h="411479">
                <a:moveTo>
                  <a:pt x="0" y="0"/>
                </a:moveTo>
                <a:lnTo>
                  <a:pt x="2264934" y="0"/>
                </a:lnTo>
                <a:lnTo>
                  <a:pt x="2264934" y="411479"/>
                </a:lnTo>
                <a:lnTo>
                  <a:pt x="0" y="411479"/>
                </a:lnTo>
                <a:lnTo>
                  <a:pt x="0" y="0"/>
                </a:lnTo>
                <a:close/>
              </a:path>
            </a:pathLst>
          </a:custGeom>
          <a:solidFill>
            <a:srgbClr val="00B0F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4055126"/>
              <a:satOff val="-10451"/>
              <a:lumOff val="-7059"/>
              <a:alphaOff val="0"/>
            </a:schemeClr>
          </a:fillRef>
          <a:effectRef idx="2">
            <a:schemeClr val="accent5">
              <a:hueOff val="-4055126"/>
              <a:satOff val="-10451"/>
              <a:lumOff val="-7059"/>
              <a:alphaOff val="0"/>
            </a:schemeClr>
          </a:effectRef>
          <a:fontRef idx="minor">
            <a:schemeClr val="lt1"/>
          </a:fontRef>
        </p:style>
        <p:txBody>
          <a:bodyPr spcFirstLastPara="0" vert="horz" wrap="square" lIns="391935" tIns="39624" rIns="39624" bIns="39624" numCol="1" spcCol="1270" anchor="ctr" anchorCtr="0">
            <a:noAutofit/>
          </a:bodyPr>
          <a:lstStyle/>
          <a:p>
            <a:pPr defTabSz="693403">
              <a:lnSpc>
                <a:spcPct val="90000"/>
              </a:lnSpc>
              <a:spcBef>
                <a:spcPct val="0"/>
              </a:spcBef>
              <a:spcAft>
                <a:spcPct val="35000"/>
              </a:spcAft>
            </a:pPr>
            <a:r>
              <a:rPr lang="en-GB" sz="1700" b="1" dirty="0">
                <a:solidFill>
                  <a:schemeClr val="bg1"/>
                </a:solidFill>
                <a:latin typeface="Arial" panose="020B0604020202020204" pitchFamily="34" charset="0"/>
                <a:cs typeface="Arial" panose="020B0604020202020204" pitchFamily="34" charset="0"/>
              </a:rPr>
              <a:t>Non-leading Mode (NL)</a:t>
            </a:r>
          </a:p>
        </p:txBody>
      </p:sp>
      <p:sp>
        <p:nvSpPr>
          <p:cNvPr id="14" name="Oval 13">
            <a:extLst>
              <a:ext uri="{FF2B5EF4-FFF2-40B4-BE49-F238E27FC236}">
                <a16:creationId xmlns:a16="http://schemas.microsoft.com/office/drawing/2014/main" id="{17F18551-ED61-B7B9-A8B1-5693ACB97EA0}"/>
              </a:ext>
            </a:extLst>
          </p:cNvPr>
          <p:cNvSpPr/>
          <p:nvPr/>
        </p:nvSpPr>
        <p:spPr>
          <a:xfrm>
            <a:off x="8381227" y="3565475"/>
            <a:ext cx="663096" cy="684237"/>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4055126"/>
              <a:satOff val="-10451"/>
              <a:lumOff val="-7059"/>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5" name="Freeform: Shape 14">
            <a:hlinkClick r:id="rId6" action="ppaction://hlinksldjump"/>
            <a:extLst>
              <a:ext uri="{FF2B5EF4-FFF2-40B4-BE49-F238E27FC236}">
                <a16:creationId xmlns:a16="http://schemas.microsoft.com/office/drawing/2014/main" id="{217CAB28-4F60-0902-1A3B-8B026D709790}"/>
              </a:ext>
            </a:extLst>
          </p:cNvPr>
          <p:cNvSpPr/>
          <p:nvPr/>
        </p:nvSpPr>
        <p:spPr>
          <a:xfrm>
            <a:off x="8513241" y="4454880"/>
            <a:ext cx="3119477" cy="547389"/>
          </a:xfrm>
          <a:custGeom>
            <a:avLst/>
            <a:gdLst>
              <a:gd name="connsiteX0" fmla="*/ 0 w 2419708"/>
              <a:gd name="connsiteY0" fmla="*/ 0 h 411479"/>
              <a:gd name="connsiteX1" fmla="*/ 2419708 w 2419708"/>
              <a:gd name="connsiteY1" fmla="*/ 0 h 411479"/>
              <a:gd name="connsiteX2" fmla="*/ 2419708 w 2419708"/>
              <a:gd name="connsiteY2" fmla="*/ 411479 h 411479"/>
              <a:gd name="connsiteX3" fmla="*/ 0 w 2419708"/>
              <a:gd name="connsiteY3" fmla="*/ 411479 h 411479"/>
              <a:gd name="connsiteX4" fmla="*/ 0 w 2419708"/>
              <a:gd name="connsiteY4" fmla="*/ 0 h 41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708" h="411479">
                <a:moveTo>
                  <a:pt x="0" y="0"/>
                </a:moveTo>
                <a:lnTo>
                  <a:pt x="2419708" y="0"/>
                </a:lnTo>
                <a:lnTo>
                  <a:pt x="2419708" y="411479"/>
                </a:lnTo>
                <a:lnTo>
                  <a:pt x="0" y="411479"/>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5406834"/>
              <a:satOff val="-13935"/>
              <a:lumOff val="-9412"/>
              <a:alphaOff val="0"/>
            </a:schemeClr>
          </a:fillRef>
          <a:effectRef idx="2">
            <a:schemeClr val="accent5">
              <a:hueOff val="-5406834"/>
              <a:satOff val="-13935"/>
              <a:lumOff val="-9412"/>
              <a:alphaOff val="0"/>
            </a:schemeClr>
          </a:effectRef>
          <a:fontRef idx="minor">
            <a:schemeClr val="lt1"/>
          </a:fontRef>
        </p:style>
        <p:txBody>
          <a:bodyPr spcFirstLastPara="0" vert="horz" wrap="square" lIns="391935" tIns="39624" rIns="39624" bIns="39624" numCol="1" spcCol="1270" anchor="ctr" anchorCtr="0">
            <a:noAutofit/>
          </a:bodyPr>
          <a:lstStyle/>
          <a:p>
            <a:pPr defTabSz="693403">
              <a:lnSpc>
                <a:spcPct val="90000"/>
              </a:lnSpc>
              <a:spcBef>
                <a:spcPct val="0"/>
              </a:spcBef>
              <a:spcAft>
                <a:spcPct val="35000"/>
              </a:spcAft>
            </a:pPr>
            <a:r>
              <a:rPr lang="en-GB" sz="1560" b="1" dirty="0">
                <a:solidFill>
                  <a:schemeClr val="tx1"/>
                </a:solidFill>
                <a:latin typeface="Arial" panose="020B0604020202020204" pitchFamily="34" charset="0"/>
                <a:cs typeface="Arial" panose="020B0604020202020204" pitchFamily="34" charset="0"/>
              </a:rPr>
              <a:t>System Failure Mode (SF)</a:t>
            </a:r>
          </a:p>
        </p:txBody>
      </p:sp>
      <p:sp>
        <p:nvSpPr>
          <p:cNvPr id="16" name="Oval 15">
            <a:extLst>
              <a:ext uri="{FF2B5EF4-FFF2-40B4-BE49-F238E27FC236}">
                <a16:creationId xmlns:a16="http://schemas.microsoft.com/office/drawing/2014/main" id="{FD79EFFF-3031-343E-F24C-DC2F3BFA7278}"/>
              </a:ext>
            </a:extLst>
          </p:cNvPr>
          <p:cNvSpPr/>
          <p:nvPr/>
        </p:nvSpPr>
        <p:spPr>
          <a:xfrm>
            <a:off x="8181693" y="4386456"/>
            <a:ext cx="663096" cy="684237"/>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5406834"/>
              <a:satOff val="-13935"/>
              <a:lumOff val="-9412"/>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Freeform: Shape 16">
            <a:hlinkClick r:id="rId7" action="ppaction://hlinksldjump"/>
            <a:extLst>
              <a:ext uri="{FF2B5EF4-FFF2-40B4-BE49-F238E27FC236}">
                <a16:creationId xmlns:a16="http://schemas.microsoft.com/office/drawing/2014/main" id="{8EDFC9FE-E68E-662A-8A82-A6008E61BA79}"/>
              </a:ext>
            </a:extLst>
          </p:cNvPr>
          <p:cNvSpPr/>
          <p:nvPr/>
        </p:nvSpPr>
        <p:spPr>
          <a:xfrm>
            <a:off x="8076888" y="5275862"/>
            <a:ext cx="3555831" cy="547389"/>
          </a:xfrm>
          <a:custGeom>
            <a:avLst/>
            <a:gdLst>
              <a:gd name="connsiteX0" fmla="*/ 0 w 2758178"/>
              <a:gd name="connsiteY0" fmla="*/ 0 h 411479"/>
              <a:gd name="connsiteX1" fmla="*/ 2758178 w 2758178"/>
              <a:gd name="connsiteY1" fmla="*/ 0 h 411479"/>
              <a:gd name="connsiteX2" fmla="*/ 2758178 w 2758178"/>
              <a:gd name="connsiteY2" fmla="*/ 411479 h 411479"/>
              <a:gd name="connsiteX3" fmla="*/ 0 w 2758178"/>
              <a:gd name="connsiteY3" fmla="*/ 411479 h 411479"/>
              <a:gd name="connsiteX4" fmla="*/ 0 w 2758178"/>
              <a:gd name="connsiteY4" fmla="*/ 0 h 411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178" h="411479">
                <a:moveTo>
                  <a:pt x="0" y="0"/>
                </a:moveTo>
                <a:lnTo>
                  <a:pt x="2758178" y="0"/>
                </a:lnTo>
                <a:lnTo>
                  <a:pt x="2758178" y="411479"/>
                </a:lnTo>
                <a:lnTo>
                  <a:pt x="0" y="411479"/>
                </a:lnTo>
                <a:lnTo>
                  <a:pt x="0"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6758543"/>
              <a:satOff val="-17419"/>
              <a:lumOff val="-11765"/>
              <a:alphaOff val="0"/>
            </a:schemeClr>
          </a:fillRef>
          <a:effectRef idx="2">
            <a:schemeClr val="accent5">
              <a:hueOff val="-6758543"/>
              <a:satOff val="-17419"/>
              <a:lumOff val="-11765"/>
              <a:alphaOff val="0"/>
            </a:schemeClr>
          </a:effectRef>
          <a:fontRef idx="minor">
            <a:schemeClr val="lt1"/>
          </a:fontRef>
        </p:style>
        <p:txBody>
          <a:bodyPr spcFirstLastPara="0" vert="horz" wrap="square" lIns="391935" tIns="48768" rIns="48768" bIns="48768" numCol="1" spcCol="1270" anchor="ctr" anchorCtr="0">
            <a:noAutofit/>
          </a:bodyPr>
          <a:lstStyle/>
          <a:p>
            <a:pPr defTabSz="853419">
              <a:lnSpc>
                <a:spcPct val="90000"/>
              </a:lnSpc>
              <a:spcBef>
                <a:spcPct val="0"/>
              </a:spcBef>
              <a:spcAft>
                <a:spcPct val="35000"/>
              </a:spcAft>
            </a:pPr>
            <a:r>
              <a:rPr lang="en-GB" sz="1920" b="1" dirty="0">
                <a:latin typeface="Arial" panose="020B0604020202020204" pitchFamily="34" charset="0"/>
                <a:cs typeface="Arial" panose="020B0604020202020204" pitchFamily="34" charset="0"/>
              </a:rPr>
              <a:t>Isolation Mode (IS)</a:t>
            </a:r>
          </a:p>
        </p:txBody>
      </p:sp>
      <p:sp>
        <p:nvSpPr>
          <p:cNvPr id="18" name="Oval 17">
            <a:extLst>
              <a:ext uri="{FF2B5EF4-FFF2-40B4-BE49-F238E27FC236}">
                <a16:creationId xmlns:a16="http://schemas.microsoft.com/office/drawing/2014/main" id="{AC5F7AF3-D692-023B-2942-06BBBF43CB3D}"/>
              </a:ext>
            </a:extLst>
          </p:cNvPr>
          <p:cNvSpPr/>
          <p:nvPr/>
        </p:nvSpPr>
        <p:spPr>
          <a:xfrm>
            <a:off x="7745338" y="5207438"/>
            <a:ext cx="663096" cy="684237"/>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6758543"/>
              <a:satOff val="-17419"/>
              <a:lumOff val="-1176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4108" name="object 22">
            <a:extLst>
              <a:ext uri="{FF2B5EF4-FFF2-40B4-BE49-F238E27FC236}">
                <a16:creationId xmlns:a16="http://schemas.microsoft.com/office/drawing/2014/main" id="{8737A7F2-6499-327F-37D7-C7FF895B9E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7280" y="1197779"/>
            <a:ext cx="515743" cy="41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object 23">
            <a:extLst>
              <a:ext uri="{FF2B5EF4-FFF2-40B4-BE49-F238E27FC236}">
                <a16:creationId xmlns:a16="http://schemas.microsoft.com/office/drawing/2014/main" id="{66D0BE2F-8135-B3B6-C010-9FE7AA48D9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1625" y="2057828"/>
            <a:ext cx="503464" cy="40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object 24">
            <a:extLst>
              <a:ext uri="{FF2B5EF4-FFF2-40B4-BE49-F238E27FC236}">
                <a16:creationId xmlns:a16="http://schemas.microsoft.com/office/drawing/2014/main" id="{4FFC5D58-C9B3-6AAA-617C-4B8E453D922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8887" y="2870361"/>
            <a:ext cx="515743" cy="45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object 25">
            <a:extLst>
              <a:ext uri="{FF2B5EF4-FFF2-40B4-BE49-F238E27FC236}">
                <a16:creationId xmlns:a16="http://schemas.microsoft.com/office/drawing/2014/main" id="{E5344310-C79A-1DED-33CB-D06740AC5B3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58887" y="3684477"/>
            <a:ext cx="515743" cy="45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object 26">
            <a:extLst>
              <a:ext uri="{FF2B5EF4-FFF2-40B4-BE49-F238E27FC236}">
                <a16:creationId xmlns:a16="http://schemas.microsoft.com/office/drawing/2014/main" id="{14102E75-0DD2-21A0-D8E7-9287FC6D55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42460" y="4508099"/>
            <a:ext cx="514207" cy="45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Shape 35">
            <a:hlinkClick r:id="rId13" action="ppaction://hlinksldjump"/>
            <a:extLst>
              <a:ext uri="{FF2B5EF4-FFF2-40B4-BE49-F238E27FC236}">
                <a16:creationId xmlns:a16="http://schemas.microsoft.com/office/drawing/2014/main" id="{B4257098-F21A-3DC7-B041-9337C625A326}"/>
              </a:ext>
            </a:extLst>
          </p:cNvPr>
          <p:cNvSpPr/>
          <p:nvPr/>
        </p:nvSpPr>
        <p:spPr>
          <a:xfrm>
            <a:off x="968812" y="1206928"/>
            <a:ext cx="4170128" cy="470663"/>
          </a:xfrm>
          <a:custGeom>
            <a:avLst/>
            <a:gdLst>
              <a:gd name="connsiteX0" fmla="*/ 0 w 3127596"/>
              <a:gd name="connsiteY0" fmla="*/ 0 h 352997"/>
              <a:gd name="connsiteX1" fmla="*/ 3127596 w 3127596"/>
              <a:gd name="connsiteY1" fmla="*/ 0 h 352997"/>
              <a:gd name="connsiteX2" fmla="*/ 3127596 w 3127596"/>
              <a:gd name="connsiteY2" fmla="*/ 352997 h 352997"/>
              <a:gd name="connsiteX3" fmla="*/ 0 w 3127596"/>
              <a:gd name="connsiteY3" fmla="*/ 352997 h 352997"/>
              <a:gd name="connsiteX4" fmla="*/ 0 w 3127596"/>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596" h="352997">
                <a:moveTo>
                  <a:pt x="0" y="0"/>
                </a:moveTo>
                <a:lnTo>
                  <a:pt x="3127596" y="0"/>
                </a:lnTo>
                <a:lnTo>
                  <a:pt x="3127596" y="352997"/>
                </a:lnTo>
                <a:lnTo>
                  <a:pt x="0" y="352997"/>
                </a:lnTo>
                <a:lnTo>
                  <a:pt x="0" y="0"/>
                </a:lnTo>
                <a:close/>
              </a:path>
            </a:pathLst>
          </a:custGeom>
          <a:solidFill>
            <a:schemeClr val="accent6">
              <a:lumMod val="75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txBody>
          <a:bodyPr spcFirstLastPara="0" vert="horz" wrap="square" lIns="373589" tIns="54187" rIns="54187" bIns="54187" numCol="1" spcCol="1270" anchor="ctr" anchorCtr="0">
            <a:noAutofit/>
          </a:bodyPr>
          <a:lstStyle/>
          <a:p>
            <a:pPr defTabSz="948243">
              <a:lnSpc>
                <a:spcPct val="90000"/>
              </a:lnSpc>
              <a:spcBef>
                <a:spcPct val="0"/>
              </a:spcBef>
              <a:spcAft>
                <a:spcPct val="35000"/>
              </a:spcAft>
            </a:pPr>
            <a:r>
              <a:rPr lang="en-GB" sz="2133" b="1" dirty="0">
                <a:latin typeface="Arial" panose="020B0604020202020204" pitchFamily="34" charset="0"/>
                <a:cs typeface="Arial" panose="020B0604020202020204" pitchFamily="34" charset="0"/>
              </a:rPr>
              <a:t>Standby Mode (SB)</a:t>
            </a:r>
          </a:p>
        </p:txBody>
      </p:sp>
      <p:sp>
        <p:nvSpPr>
          <p:cNvPr id="37" name="Oval 36">
            <a:extLst>
              <a:ext uri="{FF2B5EF4-FFF2-40B4-BE49-F238E27FC236}">
                <a16:creationId xmlns:a16="http://schemas.microsoft.com/office/drawing/2014/main" id="{3FB924EE-AED0-933E-CFE6-E21CDE2AC206}"/>
              </a:ext>
            </a:extLst>
          </p:cNvPr>
          <p:cNvSpPr/>
          <p:nvPr/>
        </p:nvSpPr>
        <p:spPr>
          <a:xfrm>
            <a:off x="617767" y="1157763"/>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8" name="Freeform: Shape 37">
            <a:hlinkClick r:id="rId13" action="ppaction://hlinksldjump"/>
            <a:extLst>
              <a:ext uri="{FF2B5EF4-FFF2-40B4-BE49-F238E27FC236}">
                <a16:creationId xmlns:a16="http://schemas.microsoft.com/office/drawing/2014/main" id="{1353C701-2C05-D333-B9E4-FB82C0E53610}"/>
              </a:ext>
            </a:extLst>
          </p:cNvPr>
          <p:cNvSpPr/>
          <p:nvPr/>
        </p:nvSpPr>
        <p:spPr>
          <a:xfrm>
            <a:off x="1338159" y="1923006"/>
            <a:ext cx="3743900" cy="470663"/>
          </a:xfrm>
          <a:custGeom>
            <a:avLst/>
            <a:gdLst>
              <a:gd name="connsiteX0" fmla="*/ 0 w 2807925"/>
              <a:gd name="connsiteY0" fmla="*/ 0 h 352997"/>
              <a:gd name="connsiteX1" fmla="*/ 2807925 w 2807925"/>
              <a:gd name="connsiteY1" fmla="*/ 0 h 352997"/>
              <a:gd name="connsiteX2" fmla="*/ 2807925 w 2807925"/>
              <a:gd name="connsiteY2" fmla="*/ 352997 h 352997"/>
              <a:gd name="connsiteX3" fmla="*/ 0 w 2807925"/>
              <a:gd name="connsiteY3" fmla="*/ 352997 h 352997"/>
              <a:gd name="connsiteX4" fmla="*/ 0 w 2807925"/>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925" h="352997">
                <a:moveTo>
                  <a:pt x="0" y="0"/>
                </a:moveTo>
                <a:lnTo>
                  <a:pt x="2807925" y="0"/>
                </a:lnTo>
                <a:lnTo>
                  <a:pt x="2807925" y="352997"/>
                </a:lnTo>
                <a:lnTo>
                  <a:pt x="0" y="352997"/>
                </a:lnTo>
                <a:lnTo>
                  <a:pt x="0" y="0"/>
                </a:lnTo>
                <a:close/>
              </a:path>
            </a:pathLst>
          </a:custGeom>
          <a:solidFill>
            <a:srgbClr val="00206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1126424"/>
              <a:satOff val="-2903"/>
              <a:lumOff val="-1961"/>
              <a:alphaOff val="0"/>
            </a:schemeClr>
          </a:effectRef>
          <a:fontRef idx="minor">
            <a:schemeClr val="lt1"/>
          </a:fontRef>
        </p:style>
        <p:txBody>
          <a:bodyPr spcFirstLastPara="0" vert="horz" wrap="square" lIns="373589" tIns="40640" rIns="40640" bIns="40640" numCol="1" spcCol="1270" anchor="ctr" anchorCtr="0">
            <a:noAutofit/>
          </a:bodyPr>
          <a:lstStyle/>
          <a:p>
            <a:pPr defTabSz="711182">
              <a:lnSpc>
                <a:spcPct val="90000"/>
              </a:lnSpc>
              <a:spcBef>
                <a:spcPct val="0"/>
              </a:spcBef>
              <a:spcAft>
                <a:spcPct val="35000"/>
              </a:spcAft>
            </a:pPr>
            <a:r>
              <a:rPr lang="en-GB" b="1" dirty="0">
                <a:latin typeface="Arial" panose="020B0604020202020204" pitchFamily="34" charset="0"/>
                <a:cs typeface="Arial" panose="020B0604020202020204" pitchFamily="34" charset="0"/>
              </a:rPr>
              <a:t>Staff Responsible Mode</a:t>
            </a:r>
            <a:r>
              <a:rPr lang="hi-IN" b="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(SR)</a:t>
            </a:r>
          </a:p>
        </p:txBody>
      </p:sp>
      <p:sp>
        <p:nvSpPr>
          <p:cNvPr id="39" name="Oval 38">
            <a:extLst>
              <a:ext uri="{FF2B5EF4-FFF2-40B4-BE49-F238E27FC236}">
                <a16:creationId xmlns:a16="http://schemas.microsoft.com/office/drawing/2014/main" id="{761B037A-4C22-09E5-5083-4D65AB44EE92}"/>
              </a:ext>
            </a:extLst>
          </p:cNvPr>
          <p:cNvSpPr/>
          <p:nvPr/>
        </p:nvSpPr>
        <p:spPr>
          <a:xfrm>
            <a:off x="1043995" y="1864172"/>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1126424"/>
              <a:satOff val="-2903"/>
              <a:lumOff val="-1961"/>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0" name="Freeform: Shape 39">
            <a:hlinkClick r:id="rId14" action="ppaction://hlinksldjump"/>
            <a:extLst>
              <a:ext uri="{FF2B5EF4-FFF2-40B4-BE49-F238E27FC236}">
                <a16:creationId xmlns:a16="http://schemas.microsoft.com/office/drawing/2014/main" id="{E10C8D81-90D9-E42E-CEFC-EA8876BFF8BB}"/>
              </a:ext>
            </a:extLst>
          </p:cNvPr>
          <p:cNvSpPr/>
          <p:nvPr/>
        </p:nvSpPr>
        <p:spPr>
          <a:xfrm>
            <a:off x="1571730" y="2628896"/>
            <a:ext cx="3510330" cy="470663"/>
          </a:xfrm>
          <a:custGeom>
            <a:avLst/>
            <a:gdLst>
              <a:gd name="connsiteX0" fmla="*/ 0 w 2632747"/>
              <a:gd name="connsiteY0" fmla="*/ 0 h 352997"/>
              <a:gd name="connsiteX1" fmla="*/ 2632747 w 2632747"/>
              <a:gd name="connsiteY1" fmla="*/ 0 h 352997"/>
              <a:gd name="connsiteX2" fmla="*/ 2632747 w 2632747"/>
              <a:gd name="connsiteY2" fmla="*/ 352997 h 352997"/>
              <a:gd name="connsiteX3" fmla="*/ 0 w 2632747"/>
              <a:gd name="connsiteY3" fmla="*/ 352997 h 352997"/>
              <a:gd name="connsiteX4" fmla="*/ 0 w 2632747"/>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47" h="352997">
                <a:moveTo>
                  <a:pt x="0" y="0"/>
                </a:moveTo>
                <a:lnTo>
                  <a:pt x="2632747" y="0"/>
                </a:lnTo>
                <a:lnTo>
                  <a:pt x="2632747" y="352997"/>
                </a:lnTo>
                <a:lnTo>
                  <a:pt x="0" y="352997"/>
                </a:lnTo>
                <a:lnTo>
                  <a:pt x="0" y="0"/>
                </a:lnTo>
                <a:close/>
              </a:path>
            </a:pathLst>
          </a:custGeom>
          <a:solidFill>
            <a:srgbClr val="7030A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2252848"/>
              <a:satOff val="-5806"/>
              <a:lumOff val="-3922"/>
              <a:alphaOff val="0"/>
            </a:schemeClr>
          </a:effectRef>
          <a:fontRef idx="minor">
            <a:schemeClr val="lt1"/>
          </a:fontRef>
        </p:style>
        <p:txBody>
          <a:bodyPr spcFirstLastPara="0" vert="horz" wrap="square" lIns="373589" tIns="40640" rIns="40640" bIns="40640" numCol="1" spcCol="1270" anchor="ctr" anchorCtr="0">
            <a:noAutofit/>
          </a:bodyPr>
          <a:lstStyle/>
          <a:p>
            <a:pPr defTabSz="711182">
              <a:lnSpc>
                <a:spcPct val="90000"/>
              </a:lnSpc>
              <a:spcBef>
                <a:spcPct val="0"/>
              </a:spcBef>
              <a:spcAft>
                <a:spcPct val="35000"/>
              </a:spcAft>
            </a:pPr>
            <a:r>
              <a:rPr lang="en-GB" sz="1600" b="1" dirty="0">
                <a:latin typeface="Arial" panose="020B0604020202020204" pitchFamily="34" charset="0"/>
                <a:cs typeface="Arial" panose="020B0604020202020204" pitchFamily="34" charset="0"/>
              </a:rPr>
              <a:t>Limited Supervision Mode (LS)</a:t>
            </a:r>
          </a:p>
        </p:txBody>
      </p:sp>
      <p:sp>
        <p:nvSpPr>
          <p:cNvPr id="41" name="Oval 40">
            <a:extLst>
              <a:ext uri="{FF2B5EF4-FFF2-40B4-BE49-F238E27FC236}">
                <a16:creationId xmlns:a16="http://schemas.microsoft.com/office/drawing/2014/main" id="{316DFD0A-958D-310A-CB6F-8DFDB550C143}"/>
              </a:ext>
            </a:extLst>
          </p:cNvPr>
          <p:cNvSpPr/>
          <p:nvPr/>
        </p:nvSpPr>
        <p:spPr>
          <a:xfrm>
            <a:off x="1277566" y="2570063"/>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2252848"/>
              <a:satOff val="-5806"/>
              <a:lumOff val="-3922"/>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2" name="Freeform: Shape 41">
            <a:hlinkClick r:id="rId15" action="ppaction://hlinksldjump"/>
            <a:extLst>
              <a:ext uri="{FF2B5EF4-FFF2-40B4-BE49-F238E27FC236}">
                <a16:creationId xmlns:a16="http://schemas.microsoft.com/office/drawing/2014/main" id="{59490918-3961-403A-1922-AF81A0A86F4C}"/>
              </a:ext>
            </a:extLst>
          </p:cNvPr>
          <p:cNvSpPr/>
          <p:nvPr/>
        </p:nvSpPr>
        <p:spPr>
          <a:xfrm>
            <a:off x="1646307" y="3335306"/>
            <a:ext cx="3510331" cy="470663"/>
          </a:xfrm>
          <a:custGeom>
            <a:avLst/>
            <a:gdLst>
              <a:gd name="connsiteX0" fmla="*/ 0 w 2576814"/>
              <a:gd name="connsiteY0" fmla="*/ 0 h 352997"/>
              <a:gd name="connsiteX1" fmla="*/ 2576814 w 2576814"/>
              <a:gd name="connsiteY1" fmla="*/ 0 h 352997"/>
              <a:gd name="connsiteX2" fmla="*/ 2576814 w 2576814"/>
              <a:gd name="connsiteY2" fmla="*/ 352997 h 352997"/>
              <a:gd name="connsiteX3" fmla="*/ 0 w 2576814"/>
              <a:gd name="connsiteY3" fmla="*/ 352997 h 352997"/>
              <a:gd name="connsiteX4" fmla="*/ 0 w 2576814"/>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814" h="352997">
                <a:moveTo>
                  <a:pt x="0" y="0"/>
                </a:moveTo>
                <a:lnTo>
                  <a:pt x="2576814" y="0"/>
                </a:lnTo>
                <a:lnTo>
                  <a:pt x="2576814" y="352997"/>
                </a:lnTo>
                <a:lnTo>
                  <a:pt x="0" y="352997"/>
                </a:lnTo>
                <a:lnTo>
                  <a:pt x="0" y="0"/>
                </a:lnTo>
                <a:close/>
              </a:path>
            </a:pathLst>
          </a:custGeom>
          <a:solidFill>
            <a:srgbClr val="C00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3379271"/>
              <a:satOff val="-8710"/>
              <a:lumOff val="-5883"/>
              <a:alphaOff val="0"/>
            </a:schemeClr>
          </a:effectRef>
          <a:fontRef idx="minor">
            <a:schemeClr val="lt1"/>
          </a:fontRef>
        </p:style>
        <p:txBody>
          <a:bodyPr spcFirstLastPara="0" vert="horz" wrap="square" lIns="373589" tIns="54187" rIns="54187" bIns="54187" numCol="1" spcCol="1270" anchor="ctr" anchorCtr="0">
            <a:noAutofit/>
          </a:bodyPr>
          <a:lstStyle/>
          <a:p>
            <a:pPr defTabSz="948243">
              <a:lnSpc>
                <a:spcPct val="90000"/>
              </a:lnSpc>
              <a:spcBef>
                <a:spcPct val="0"/>
              </a:spcBef>
              <a:spcAft>
                <a:spcPct val="35000"/>
              </a:spcAft>
            </a:pPr>
            <a:r>
              <a:rPr lang="en-GB" sz="1867" b="1" dirty="0">
                <a:latin typeface="Arial" panose="020B0604020202020204" pitchFamily="34" charset="0"/>
                <a:cs typeface="Arial" panose="020B0604020202020204" pitchFamily="34" charset="0"/>
              </a:rPr>
              <a:t>Full Supervision Mode (FS)</a:t>
            </a:r>
          </a:p>
        </p:txBody>
      </p:sp>
      <p:sp>
        <p:nvSpPr>
          <p:cNvPr id="43" name="Oval 42">
            <a:extLst>
              <a:ext uri="{FF2B5EF4-FFF2-40B4-BE49-F238E27FC236}">
                <a16:creationId xmlns:a16="http://schemas.microsoft.com/office/drawing/2014/main" id="{DC0EB1B0-B772-670E-D039-1EFF6DC23ECC}"/>
              </a:ext>
            </a:extLst>
          </p:cNvPr>
          <p:cNvSpPr/>
          <p:nvPr/>
        </p:nvSpPr>
        <p:spPr>
          <a:xfrm>
            <a:off x="1352142" y="3276472"/>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3379271"/>
              <a:satOff val="-8710"/>
              <a:lumOff val="-5883"/>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4" name="Freeform: Shape 43">
            <a:hlinkClick r:id="rId16" action="ppaction://hlinksldjump"/>
            <a:extLst>
              <a:ext uri="{FF2B5EF4-FFF2-40B4-BE49-F238E27FC236}">
                <a16:creationId xmlns:a16="http://schemas.microsoft.com/office/drawing/2014/main" id="{0886A1AE-E958-9481-A47B-D91F1E261C65}"/>
              </a:ext>
            </a:extLst>
          </p:cNvPr>
          <p:cNvSpPr/>
          <p:nvPr/>
        </p:nvSpPr>
        <p:spPr>
          <a:xfrm>
            <a:off x="1571730" y="4041715"/>
            <a:ext cx="3584908" cy="470663"/>
          </a:xfrm>
          <a:custGeom>
            <a:avLst/>
            <a:gdLst>
              <a:gd name="connsiteX0" fmla="*/ 0 w 2632747"/>
              <a:gd name="connsiteY0" fmla="*/ 0 h 352997"/>
              <a:gd name="connsiteX1" fmla="*/ 2632747 w 2632747"/>
              <a:gd name="connsiteY1" fmla="*/ 0 h 352997"/>
              <a:gd name="connsiteX2" fmla="*/ 2632747 w 2632747"/>
              <a:gd name="connsiteY2" fmla="*/ 352997 h 352997"/>
              <a:gd name="connsiteX3" fmla="*/ 0 w 2632747"/>
              <a:gd name="connsiteY3" fmla="*/ 352997 h 352997"/>
              <a:gd name="connsiteX4" fmla="*/ 0 w 2632747"/>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47" h="352997">
                <a:moveTo>
                  <a:pt x="0" y="0"/>
                </a:moveTo>
                <a:lnTo>
                  <a:pt x="2632747" y="0"/>
                </a:lnTo>
                <a:lnTo>
                  <a:pt x="2632747" y="352997"/>
                </a:lnTo>
                <a:lnTo>
                  <a:pt x="0" y="352997"/>
                </a:lnTo>
                <a:lnTo>
                  <a:pt x="0" y="0"/>
                </a:lnTo>
                <a:close/>
              </a:path>
            </a:pathLst>
          </a:custGeom>
          <a:solidFill>
            <a:srgbClr val="FFC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4505695"/>
              <a:satOff val="-11613"/>
              <a:lumOff val="-7843"/>
              <a:alphaOff val="0"/>
            </a:schemeClr>
          </a:effectRef>
          <a:fontRef idx="minor">
            <a:schemeClr val="lt1"/>
          </a:fontRef>
        </p:style>
        <p:txBody>
          <a:bodyPr spcFirstLastPara="0" vert="horz" wrap="square" lIns="373589" tIns="40640" rIns="40640" bIns="40640" numCol="1" spcCol="1270" anchor="ctr" anchorCtr="0">
            <a:noAutofit/>
          </a:bodyPr>
          <a:lstStyle/>
          <a:p>
            <a:pPr defTabSz="711182">
              <a:lnSpc>
                <a:spcPct val="90000"/>
              </a:lnSpc>
              <a:spcBef>
                <a:spcPct val="0"/>
              </a:spcBef>
              <a:spcAft>
                <a:spcPct val="35000"/>
              </a:spcAft>
            </a:pPr>
            <a:r>
              <a:rPr lang="en-GB" sz="2000" b="1" dirty="0">
                <a:solidFill>
                  <a:schemeClr val="bg1"/>
                </a:solidFill>
                <a:latin typeface="Arial" panose="020B0604020202020204" pitchFamily="34" charset="0"/>
                <a:cs typeface="Arial" panose="020B0604020202020204" pitchFamily="34" charset="0"/>
              </a:rPr>
              <a:t>Override Mode (OV)</a:t>
            </a:r>
          </a:p>
        </p:txBody>
      </p:sp>
      <p:sp>
        <p:nvSpPr>
          <p:cNvPr id="45" name="Oval 44">
            <a:extLst>
              <a:ext uri="{FF2B5EF4-FFF2-40B4-BE49-F238E27FC236}">
                <a16:creationId xmlns:a16="http://schemas.microsoft.com/office/drawing/2014/main" id="{7A199F74-D688-A009-908C-62E473AC8110}"/>
              </a:ext>
            </a:extLst>
          </p:cNvPr>
          <p:cNvSpPr/>
          <p:nvPr/>
        </p:nvSpPr>
        <p:spPr>
          <a:xfrm>
            <a:off x="1277566" y="3982882"/>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4505695"/>
              <a:satOff val="-11613"/>
              <a:lumOff val="-7843"/>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6" name="Freeform: Shape 45">
            <a:hlinkClick r:id="rId17" action="ppaction://hlinksldjump"/>
            <a:extLst>
              <a:ext uri="{FF2B5EF4-FFF2-40B4-BE49-F238E27FC236}">
                <a16:creationId xmlns:a16="http://schemas.microsoft.com/office/drawing/2014/main" id="{30837557-B30E-C6BD-8B20-95AE8DB81E7A}"/>
              </a:ext>
            </a:extLst>
          </p:cNvPr>
          <p:cNvSpPr/>
          <p:nvPr/>
        </p:nvSpPr>
        <p:spPr>
          <a:xfrm>
            <a:off x="1338159" y="4747606"/>
            <a:ext cx="3743900" cy="470663"/>
          </a:xfrm>
          <a:custGeom>
            <a:avLst/>
            <a:gdLst>
              <a:gd name="connsiteX0" fmla="*/ 0 w 2807925"/>
              <a:gd name="connsiteY0" fmla="*/ 0 h 352997"/>
              <a:gd name="connsiteX1" fmla="*/ 2807925 w 2807925"/>
              <a:gd name="connsiteY1" fmla="*/ 0 h 352997"/>
              <a:gd name="connsiteX2" fmla="*/ 2807925 w 2807925"/>
              <a:gd name="connsiteY2" fmla="*/ 352997 h 352997"/>
              <a:gd name="connsiteX3" fmla="*/ 0 w 2807925"/>
              <a:gd name="connsiteY3" fmla="*/ 352997 h 352997"/>
              <a:gd name="connsiteX4" fmla="*/ 0 w 2807925"/>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7925" h="352997">
                <a:moveTo>
                  <a:pt x="0" y="0"/>
                </a:moveTo>
                <a:lnTo>
                  <a:pt x="2807925" y="0"/>
                </a:lnTo>
                <a:lnTo>
                  <a:pt x="2807925" y="352997"/>
                </a:lnTo>
                <a:lnTo>
                  <a:pt x="0" y="352997"/>
                </a:lnTo>
                <a:lnTo>
                  <a:pt x="0" y="0"/>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hueOff val="-5632119"/>
              <a:satOff val="-14516"/>
              <a:lumOff val="-9804"/>
              <a:alphaOff val="0"/>
            </a:schemeClr>
          </a:fillRef>
          <a:effectRef idx="2">
            <a:schemeClr val="accent5">
              <a:hueOff val="-5632119"/>
              <a:satOff val="-14516"/>
              <a:lumOff val="-9804"/>
              <a:alphaOff val="0"/>
            </a:schemeClr>
          </a:effectRef>
          <a:fontRef idx="minor">
            <a:schemeClr val="lt1"/>
          </a:fontRef>
        </p:style>
        <p:txBody>
          <a:bodyPr spcFirstLastPara="0" vert="horz" wrap="square" lIns="373589" tIns="54187" rIns="54187" bIns="54187" numCol="1" spcCol="1270" anchor="ctr" anchorCtr="0">
            <a:noAutofit/>
          </a:bodyPr>
          <a:lstStyle/>
          <a:p>
            <a:pPr defTabSz="948243">
              <a:lnSpc>
                <a:spcPct val="90000"/>
              </a:lnSpc>
              <a:spcBef>
                <a:spcPct val="0"/>
              </a:spcBef>
              <a:spcAft>
                <a:spcPct val="35000"/>
              </a:spcAft>
            </a:pPr>
            <a:r>
              <a:rPr lang="en-GB" sz="2133" b="1" dirty="0">
                <a:solidFill>
                  <a:schemeClr val="tx1"/>
                </a:solidFill>
                <a:latin typeface="Arial" panose="020B0604020202020204" pitchFamily="34" charset="0"/>
                <a:cs typeface="Arial" panose="020B0604020202020204" pitchFamily="34" charset="0"/>
              </a:rPr>
              <a:t>Onsight Mode (OS)</a:t>
            </a:r>
          </a:p>
        </p:txBody>
      </p:sp>
      <p:sp>
        <p:nvSpPr>
          <p:cNvPr id="47" name="Oval 46">
            <a:extLst>
              <a:ext uri="{FF2B5EF4-FFF2-40B4-BE49-F238E27FC236}">
                <a16:creationId xmlns:a16="http://schemas.microsoft.com/office/drawing/2014/main" id="{C8AF1718-34B7-3B30-9518-7328AED73250}"/>
              </a:ext>
            </a:extLst>
          </p:cNvPr>
          <p:cNvSpPr/>
          <p:nvPr/>
        </p:nvSpPr>
        <p:spPr>
          <a:xfrm>
            <a:off x="1043995" y="4688773"/>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5632119"/>
              <a:satOff val="-14516"/>
              <a:lumOff val="-9804"/>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48" name="Freeform: Shape 47">
            <a:hlinkClick r:id="rId18" action="ppaction://hlinksldjump"/>
            <a:extLst>
              <a:ext uri="{FF2B5EF4-FFF2-40B4-BE49-F238E27FC236}">
                <a16:creationId xmlns:a16="http://schemas.microsoft.com/office/drawing/2014/main" id="{3BC6D05E-9E28-5041-7E0E-D72D7DC46E7A}"/>
              </a:ext>
            </a:extLst>
          </p:cNvPr>
          <p:cNvSpPr/>
          <p:nvPr/>
        </p:nvSpPr>
        <p:spPr>
          <a:xfrm>
            <a:off x="911931" y="5454015"/>
            <a:ext cx="4170128" cy="470663"/>
          </a:xfrm>
          <a:custGeom>
            <a:avLst/>
            <a:gdLst>
              <a:gd name="connsiteX0" fmla="*/ 0 w 3127596"/>
              <a:gd name="connsiteY0" fmla="*/ 0 h 352997"/>
              <a:gd name="connsiteX1" fmla="*/ 3127596 w 3127596"/>
              <a:gd name="connsiteY1" fmla="*/ 0 h 352997"/>
              <a:gd name="connsiteX2" fmla="*/ 3127596 w 3127596"/>
              <a:gd name="connsiteY2" fmla="*/ 352997 h 352997"/>
              <a:gd name="connsiteX3" fmla="*/ 0 w 3127596"/>
              <a:gd name="connsiteY3" fmla="*/ 352997 h 352997"/>
              <a:gd name="connsiteX4" fmla="*/ 0 w 3127596"/>
              <a:gd name="connsiteY4" fmla="*/ 0 h 35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7596" h="352997">
                <a:moveTo>
                  <a:pt x="0" y="0"/>
                </a:moveTo>
                <a:lnTo>
                  <a:pt x="3127596" y="0"/>
                </a:lnTo>
                <a:lnTo>
                  <a:pt x="3127596" y="352997"/>
                </a:lnTo>
                <a:lnTo>
                  <a:pt x="0" y="352997"/>
                </a:lnTo>
                <a:lnTo>
                  <a:pt x="0" y="0"/>
                </a:lnTo>
                <a:close/>
              </a:path>
            </a:pathLst>
          </a:custGeom>
          <a:solidFill>
            <a:srgbClr val="0070C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5">
              <a:hueOff val="-6758543"/>
              <a:satOff val="-17419"/>
              <a:lumOff val="-11765"/>
              <a:alphaOff val="0"/>
            </a:schemeClr>
          </a:effectRef>
          <a:fontRef idx="minor">
            <a:schemeClr val="lt1"/>
          </a:fontRef>
        </p:style>
        <p:txBody>
          <a:bodyPr spcFirstLastPara="0" vert="horz" wrap="square" lIns="373589" tIns="54187" rIns="54187" bIns="54187" numCol="1" spcCol="1270" anchor="ctr" anchorCtr="0">
            <a:noAutofit/>
          </a:bodyPr>
          <a:lstStyle/>
          <a:p>
            <a:pPr defTabSz="948243">
              <a:lnSpc>
                <a:spcPct val="90000"/>
              </a:lnSpc>
              <a:spcBef>
                <a:spcPct val="0"/>
              </a:spcBef>
              <a:spcAft>
                <a:spcPct val="35000"/>
              </a:spcAft>
            </a:pPr>
            <a:r>
              <a:rPr lang="en-GB" sz="2133" b="1" dirty="0">
                <a:latin typeface="Arial" panose="020B0604020202020204" pitchFamily="34" charset="0"/>
                <a:cs typeface="Arial" panose="020B0604020202020204" pitchFamily="34" charset="0"/>
              </a:rPr>
              <a:t>Trip Mode (TR)</a:t>
            </a:r>
          </a:p>
        </p:txBody>
      </p:sp>
      <p:sp>
        <p:nvSpPr>
          <p:cNvPr id="49" name="Oval 48">
            <a:extLst>
              <a:ext uri="{FF2B5EF4-FFF2-40B4-BE49-F238E27FC236}">
                <a16:creationId xmlns:a16="http://schemas.microsoft.com/office/drawing/2014/main" id="{176D0626-4865-67AB-561E-3E085188577E}"/>
              </a:ext>
            </a:extLst>
          </p:cNvPr>
          <p:cNvSpPr/>
          <p:nvPr/>
        </p:nvSpPr>
        <p:spPr>
          <a:xfrm>
            <a:off x="617767" y="5395182"/>
            <a:ext cx="588328" cy="588328"/>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5">
              <a:hueOff val="-6758543"/>
              <a:satOff val="-17419"/>
              <a:lumOff val="-11765"/>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4102" name="object 16">
            <a:extLst>
              <a:ext uri="{FF2B5EF4-FFF2-40B4-BE49-F238E27FC236}">
                <a16:creationId xmlns:a16="http://schemas.microsoft.com/office/drawing/2014/main" id="{D6B3DB87-C6A5-4235-6EEB-38733B73CD2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83960" y="1942356"/>
            <a:ext cx="466144" cy="409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object 17">
            <a:extLst>
              <a:ext uri="{FF2B5EF4-FFF2-40B4-BE49-F238E27FC236}">
                <a16:creationId xmlns:a16="http://schemas.microsoft.com/office/drawing/2014/main" id="{44E7BA8D-55BC-1477-395D-0E9EA0EE1C8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13052" y="2608271"/>
            <a:ext cx="475855" cy="42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object 18">
            <a:extLst>
              <a:ext uri="{FF2B5EF4-FFF2-40B4-BE49-F238E27FC236}">
                <a16:creationId xmlns:a16="http://schemas.microsoft.com/office/drawing/2014/main" id="{D5885EAF-EA01-E4E7-8DAF-188528BF84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01731" y="3332598"/>
            <a:ext cx="485567" cy="46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object 19">
            <a:extLst>
              <a:ext uri="{FF2B5EF4-FFF2-40B4-BE49-F238E27FC236}">
                <a16:creationId xmlns:a16="http://schemas.microsoft.com/office/drawing/2014/main" id="{2F4CE7FB-0C05-8FD1-7846-A7B023B0D05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28362" y="4051289"/>
            <a:ext cx="485567" cy="4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object 20">
            <a:extLst>
              <a:ext uri="{FF2B5EF4-FFF2-40B4-BE49-F238E27FC236}">
                <a16:creationId xmlns:a16="http://schemas.microsoft.com/office/drawing/2014/main" id="{4790D4C9-963A-EEDD-4BC4-921D20CD6F3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83960" y="4771774"/>
            <a:ext cx="488804" cy="41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object 21">
            <a:extLst>
              <a:ext uri="{FF2B5EF4-FFF2-40B4-BE49-F238E27FC236}">
                <a16:creationId xmlns:a16="http://schemas.microsoft.com/office/drawing/2014/main" id="{EC6EB65B-EF13-4CF1-8CE7-26C28C2F47C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9550" y="5509942"/>
            <a:ext cx="458051" cy="39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AE10B3FA-3072-2217-5966-442F0F4A3B9E}"/>
              </a:ext>
            </a:extLst>
          </p:cNvPr>
          <p:cNvSpPr/>
          <p:nvPr/>
        </p:nvSpPr>
        <p:spPr>
          <a:xfrm>
            <a:off x="635038" y="1197779"/>
            <a:ext cx="560173" cy="521089"/>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60"/>
          </a:p>
        </p:txBody>
      </p:sp>
      <p:pic>
        <p:nvPicPr>
          <p:cNvPr id="4101" name="object 15">
            <a:extLst>
              <a:ext uri="{FF2B5EF4-FFF2-40B4-BE49-F238E27FC236}">
                <a16:creationId xmlns:a16="http://schemas.microsoft.com/office/drawing/2014/main" id="{DA8AD3A8-3CB6-8F45-3003-5401D124D54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64068" y="1245280"/>
            <a:ext cx="466144" cy="39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ction Button: Go Back or Previous 6">
            <a:hlinkClick r:id="rId26" action="ppaction://hlinksldjump"/>
            <a:extLst>
              <a:ext uri="{FF2B5EF4-FFF2-40B4-BE49-F238E27FC236}">
                <a16:creationId xmlns:a16="http://schemas.microsoft.com/office/drawing/2014/main" id="{7B03CB48-0A33-0F13-EE9D-3E339AD4AABD}"/>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8248B-63B3-696B-CEF0-21CA2D7A0D4E}"/>
            </a:ext>
          </a:extLst>
        </p:cNvPr>
        <p:cNvGrpSpPr/>
        <p:nvPr/>
      </p:nvGrpSpPr>
      <p:grpSpPr>
        <a:xfrm>
          <a:off x="0" y="0"/>
          <a:ext cx="0" cy="0"/>
          <a:chOff x="0" y="0"/>
          <a:chExt cx="0" cy="0"/>
        </a:xfrm>
      </p:grpSpPr>
      <p:sp>
        <p:nvSpPr>
          <p:cNvPr id="8" name="Action Button: Go Back or Previous 7">
            <a:hlinkClick r:id="rId2" action="ppaction://hlinksldjump"/>
            <a:extLst>
              <a:ext uri="{FF2B5EF4-FFF2-40B4-BE49-F238E27FC236}">
                <a16:creationId xmlns:a16="http://schemas.microsoft.com/office/drawing/2014/main" id="{2960C96F-E01D-D4A3-9DDE-D7928454FCDE}"/>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6" name="Object2">
            <a:extLst>
              <a:ext uri="{FF2B5EF4-FFF2-40B4-BE49-F238E27FC236}">
                <a16:creationId xmlns:a16="http://schemas.microsoft.com/office/drawing/2014/main" id="{55D71104-FF92-535A-D335-C34F279353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9079" y="1163812"/>
            <a:ext cx="3474248" cy="269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1EEAF390-B287-0F7D-CB0A-A5A3810A3FCF}"/>
              </a:ext>
            </a:extLst>
          </p:cNvPr>
          <p:cNvGrpSpPr/>
          <p:nvPr/>
        </p:nvGrpSpPr>
        <p:grpSpPr>
          <a:xfrm>
            <a:off x="0" y="150921"/>
            <a:ext cx="12268940" cy="971266"/>
            <a:chOff x="899581" y="166554"/>
            <a:chExt cx="7388021" cy="675085"/>
          </a:xfrm>
        </p:grpSpPr>
        <p:sp>
          <p:nvSpPr>
            <p:cNvPr id="10" name="object 8">
              <a:extLst>
                <a:ext uri="{FF2B5EF4-FFF2-40B4-BE49-F238E27FC236}">
                  <a16:creationId xmlns:a16="http://schemas.microsoft.com/office/drawing/2014/main" id="{6441C5D4-6B2D-0502-7B86-6386D62A246D}"/>
                </a:ext>
              </a:extLst>
            </p:cNvPr>
            <p:cNvSpPr>
              <a:spLocks noChangeArrowheads="1"/>
            </p:cNvSpPr>
            <p:nvPr/>
          </p:nvSpPr>
          <p:spPr bwMode="auto">
            <a:xfrm>
              <a:off x="899581" y="166554"/>
              <a:ext cx="7388021" cy="67508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11" name="object 10">
              <a:extLst>
                <a:ext uri="{FF2B5EF4-FFF2-40B4-BE49-F238E27FC236}">
                  <a16:creationId xmlns:a16="http://schemas.microsoft.com/office/drawing/2014/main" id="{6E659D83-FD9B-4130-4041-960373439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51" y="205131"/>
              <a:ext cx="675521"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CE44309-A399-4E41-46EF-480042DBBB97}"/>
                </a:ext>
              </a:extLst>
            </p:cNvPr>
            <p:cNvSpPr/>
            <p:nvPr/>
          </p:nvSpPr>
          <p:spPr>
            <a:xfrm>
              <a:off x="1619672" y="195486"/>
              <a:ext cx="6623362" cy="6172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96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STAND BY MODE</a:t>
              </a:r>
            </a:p>
          </p:txBody>
        </p:sp>
      </p:grpSp>
      <p:sp>
        <p:nvSpPr>
          <p:cNvPr id="13" name="TextBox 12">
            <a:extLst>
              <a:ext uri="{FF2B5EF4-FFF2-40B4-BE49-F238E27FC236}">
                <a16:creationId xmlns:a16="http://schemas.microsoft.com/office/drawing/2014/main" id="{BBA264B3-CADD-1014-A01E-5ECCCF9A078F}"/>
              </a:ext>
            </a:extLst>
          </p:cNvPr>
          <p:cNvSpPr txBox="1">
            <a:spLocks noChangeArrowheads="1"/>
          </p:cNvSpPr>
          <p:nvPr/>
        </p:nvSpPr>
        <p:spPr bwMode="auto">
          <a:xfrm>
            <a:off x="74015" y="1122185"/>
            <a:ext cx="8615064"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3400" b="1" dirty="0">
                <a:latin typeface="Kokila" panose="020B0604020202020204" pitchFamily="34" charset="0"/>
                <a:cs typeface="Kokila" panose="020B0604020202020204" pitchFamily="34" charset="0"/>
              </a:rPr>
              <a:t>यह Mode LP द्वारा सिलेक्ट नहीं किया जाता है बल्कि एक Default Mode है</a:t>
            </a:r>
            <a:r>
              <a:rPr lang="en-US" altLang="en-US" sz="3400" b="1" dirty="0">
                <a:latin typeface="Kokila" panose="020B0604020202020204" pitchFamily="34" charset="0"/>
                <a:cs typeface="Kokila" panose="020B0604020202020204" pitchFamily="34" charset="0"/>
              </a:rPr>
              <a:t> </a:t>
            </a:r>
            <a:r>
              <a:rPr lang="hi-IN" altLang="en-US" sz="3400" b="1" dirty="0">
                <a:latin typeface="Kokila" panose="020B0604020202020204" pitchFamily="34" charset="0"/>
                <a:cs typeface="Kokila" panose="020B0604020202020204" pitchFamily="34" charset="0"/>
              </a:rPr>
              <a:t>। </a:t>
            </a:r>
          </a:p>
          <a:p>
            <a:pPr algn="just" eaLnBrk="1" hangingPunct="1">
              <a:buFont typeface="Arial" panose="020B0604020202020204" pitchFamily="34" charset="0"/>
              <a:buChar char="•"/>
            </a:pPr>
            <a:r>
              <a:rPr lang="hi-IN" altLang="en-US" sz="3400" b="1" dirty="0">
                <a:latin typeface="Kokila" panose="020B0604020202020204" pitchFamily="34" charset="0"/>
                <a:cs typeface="Kokila" panose="020B0604020202020204" pitchFamily="34" charset="0"/>
              </a:rPr>
              <a:t>लोको कवच का पावर-ऑन करने पर या यदि कोई कैब सिलेक्ट नहीं है तो कवच इस मोड में रहता है और यदि कोई कैब सिलेक्टेड है तो यह ब्रेक सिस्टम की </a:t>
            </a:r>
            <a:r>
              <a:rPr lang="en-US" altLang="en-US" sz="3400" b="1" dirty="0">
                <a:latin typeface="Kokila" panose="020B0604020202020204" pitchFamily="34" charset="0"/>
                <a:cs typeface="Kokila" panose="020B0604020202020204" pitchFamily="34" charset="0"/>
              </a:rPr>
              <a:t>Health </a:t>
            </a:r>
            <a:r>
              <a:rPr lang="hi-IN" altLang="en-US" sz="3400" b="1" dirty="0">
                <a:latin typeface="Kokila" panose="020B0604020202020204" pitchFamily="34" charset="0"/>
                <a:cs typeface="Kokila" panose="020B0604020202020204" pitchFamily="34" charset="0"/>
              </a:rPr>
              <a:t>Test करता है</a:t>
            </a:r>
            <a:r>
              <a:rPr lang="en-US" altLang="en-US" sz="3400" b="1" dirty="0">
                <a:latin typeface="Kokila" panose="020B0604020202020204" pitchFamily="34" charset="0"/>
                <a:cs typeface="Kokila" panose="020B0604020202020204" pitchFamily="34" charset="0"/>
              </a:rPr>
              <a:t> </a:t>
            </a:r>
            <a:r>
              <a:rPr lang="hi-IN" altLang="en-US" sz="3400" b="1" dirty="0">
                <a:latin typeface="Kokila" panose="020B0604020202020204" pitchFamily="34" charset="0"/>
                <a:cs typeface="Kokila" panose="020B0604020202020204" pitchFamily="34" charset="0"/>
              </a:rPr>
              <a:t>।</a:t>
            </a:r>
          </a:p>
          <a:p>
            <a:pPr algn="just" eaLnBrk="1" hangingPunct="1">
              <a:buFont typeface="Arial" panose="020B0604020202020204" pitchFamily="34" charset="0"/>
              <a:buChar char="•"/>
            </a:pPr>
            <a:r>
              <a:rPr lang="hi-IN" altLang="en-US" sz="3400" b="1" dirty="0">
                <a:latin typeface="Kokila" panose="020B0604020202020204" pitchFamily="34" charset="0"/>
                <a:cs typeface="Kokila" panose="020B0604020202020204" pitchFamily="34" charset="0"/>
              </a:rPr>
              <a:t>परीक्षण सफल होने पर यह लोको पायलट को </a:t>
            </a:r>
            <a:r>
              <a:rPr lang="hi-IN" altLang="en-US" sz="3400" b="1" dirty="0">
                <a:solidFill>
                  <a:srgbClr val="FFFF00"/>
                </a:solidFill>
                <a:latin typeface="Kokila" panose="020B0604020202020204" pitchFamily="34" charset="0"/>
                <a:cs typeface="Kokila" panose="020B0604020202020204" pitchFamily="34" charset="0"/>
              </a:rPr>
              <a:t>STAFF RESPONSIBLE या SHUNT MODE</a:t>
            </a:r>
            <a:r>
              <a:rPr lang="hi-IN" altLang="en-US" sz="3400" b="1" dirty="0">
                <a:solidFill>
                  <a:srgbClr val="002060"/>
                </a:solidFill>
                <a:latin typeface="Kokila" panose="020B0604020202020204" pitchFamily="34" charset="0"/>
                <a:cs typeface="Kokila" panose="020B0604020202020204" pitchFamily="34" charset="0"/>
              </a:rPr>
              <a:t>  </a:t>
            </a:r>
            <a:r>
              <a:rPr lang="hi-IN" altLang="en-US" sz="3400" b="1" dirty="0">
                <a:latin typeface="Kokila" panose="020B0604020202020204" pitchFamily="34" charset="0"/>
                <a:cs typeface="Kokila" panose="020B0604020202020204" pitchFamily="34" charset="0"/>
              </a:rPr>
              <a:t>सुझाता है</a:t>
            </a:r>
            <a:r>
              <a:rPr lang="en-US" altLang="en-US" sz="3400" b="1" dirty="0">
                <a:latin typeface="Kokila" panose="020B0604020202020204" pitchFamily="34" charset="0"/>
                <a:cs typeface="Kokila" panose="020B0604020202020204" pitchFamily="34" charset="0"/>
              </a:rPr>
              <a:t> </a:t>
            </a:r>
            <a:r>
              <a:rPr lang="hi-IN" altLang="en-US" sz="3400" b="1" dirty="0">
                <a:latin typeface="Kokila" panose="020B0604020202020204" pitchFamily="34" charset="0"/>
                <a:cs typeface="Kokila" panose="020B0604020202020204" pitchFamily="34" charset="0"/>
              </a:rPr>
              <a:t>। </a:t>
            </a:r>
            <a:endParaRPr lang="en-US" altLang="en-US" sz="3400" b="1" dirty="0">
              <a:latin typeface="Kokila" panose="020B0604020202020204" pitchFamily="34" charset="0"/>
              <a:cs typeface="Kokila" panose="020B0604020202020204" pitchFamily="34" charset="0"/>
            </a:endParaRPr>
          </a:p>
          <a:p>
            <a:pPr algn="just" eaLnBrk="1" hangingPunct="1">
              <a:buFont typeface="Arial" panose="020B0604020202020204" pitchFamily="34" charset="0"/>
              <a:buChar char="•"/>
            </a:pPr>
            <a:r>
              <a:rPr lang="hi-IN" altLang="en-US" sz="3400" b="1" dirty="0">
                <a:latin typeface="Kokila" panose="020B0604020202020204" pitchFamily="34" charset="0"/>
                <a:cs typeface="Kokila" panose="020B0604020202020204" pitchFamily="34" charset="0"/>
              </a:rPr>
              <a:t>इस मोड में</a:t>
            </a:r>
            <a:r>
              <a:rPr lang="en-US" altLang="en-US" sz="3400" b="1" dirty="0">
                <a:latin typeface="Kokila" panose="020B0604020202020204" pitchFamily="34" charset="0"/>
                <a:cs typeface="Kokila" panose="020B0604020202020204" pitchFamily="34" charset="0"/>
              </a:rPr>
              <a:t> LP </a:t>
            </a:r>
            <a:r>
              <a:rPr lang="hi-IN" altLang="en-US" sz="3400" b="1" dirty="0">
                <a:latin typeface="Kokila" panose="020B0604020202020204" pitchFamily="34" charset="0"/>
                <a:cs typeface="Kokila" panose="020B0604020202020204" pitchFamily="34" charset="0"/>
              </a:rPr>
              <a:t>ट्रेन को मूव नहीं कर सकता है</a:t>
            </a:r>
            <a:r>
              <a:rPr lang="en-US" altLang="en-US" sz="3400" b="1" dirty="0">
                <a:latin typeface="Kokila" panose="020B0604020202020204" pitchFamily="34" charset="0"/>
                <a:cs typeface="Kokila" panose="020B0604020202020204" pitchFamily="34" charset="0"/>
              </a:rPr>
              <a:t> </a:t>
            </a:r>
            <a:r>
              <a:rPr lang="hi-IN" altLang="en-US" sz="3400" b="1" dirty="0">
                <a:latin typeface="Kokila" panose="020B0604020202020204" pitchFamily="34" charset="0"/>
                <a:cs typeface="Kokila" panose="020B0604020202020204" pitchFamily="34" charset="0"/>
              </a:rPr>
              <a:t>।   </a:t>
            </a:r>
            <a:endParaRPr lang="en-US" altLang="en-US" sz="3400" b="1" dirty="0">
              <a:latin typeface="Kokila" panose="020B0604020202020204" pitchFamily="34" charset="0"/>
              <a:cs typeface="Kokila" panose="020B0604020202020204" pitchFamily="34" charset="0"/>
            </a:endParaRPr>
          </a:p>
          <a:p>
            <a:pPr algn="just" eaLnBrk="1" hangingPunct="1">
              <a:buFont typeface="Arial" panose="020B0604020202020204" pitchFamily="34" charset="0"/>
              <a:buChar char="•"/>
            </a:pPr>
            <a:r>
              <a:rPr lang="hi-IN" altLang="en-US" sz="3400" b="1" dirty="0">
                <a:latin typeface="Kokila" panose="020B0604020202020204" pitchFamily="34" charset="0"/>
                <a:cs typeface="Kokila" panose="020B0604020202020204" pitchFamily="34" charset="0"/>
              </a:rPr>
              <a:t>इस मोड में ट्रेन की रूकी अवस्था को Supervise किया जाता है और यदि कोई अनधिकृत मूवमेंट होती है तो यह </a:t>
            </a:r>
            <a:r>
              <a:rPr lang="en-US" altLang="en-US" sz="3400" b="1" dirty="0">
                <a:latin typeface="Kokila" panose="020B0604020202020204" pitchFamily="34" charset="0"/>
                <a:cs typeface="Kokila" panose="020B0604020202020204" pitchFamily="34" charset="0"/>
              </a:rPr>
              <a:t>Emergency Brake </a:t>
            </a:r>
            <a:r>
              <a:rPr lang="hi-IN" altLang="en-US" sz="3400" b="1" dirty="0">
                <a:latin typeface="Kokila" panose="020B0604020202020204" pitchFamily="34" charset="0"/>
                <a:cs typeface="Kokila" panose="020B0604020202020204" pitchFamily="34" charset="0"/>
              </a:rPr>
              <a:t>भी लगाता है</a:t>
            </a:r>
            <a:endParaRPr lang="en-US" altLang="en-US" sz="34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3750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A465CCD-6B44-6013-3AC7-1D30DFAE2C31}"/>
              </a:ext>
            </a:extLst>
          </p:cNvPr>
          <p:cNvSpPr txBox="1">
            <a:spLocks noChangeArrowheads="1"/>
          </p:cNvSpPr>
          <p:nvPr/>
        </p:nvSpPr>
        <p:spPr bwMode="auto">
          <a:xfrm>
            <a:off x="239350" y="994042"/>
            <a:ext cx="8928991"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Calibri Light" panose="020F0302020204030204" pitchFamily="34" charset="0"/>
              <a:buAutoNum type="arabicPeriod"/>
            </a:pPr>
            <a:r>
              <a:rPr lang="hi-IN" altLang="en-US" sz="3200" b="1" dirty="0">
                <a:latin typeface="Kokila" panose="020B0604020202020204" pitchFamily="34" charset="0"/>
                <a:cs typeface="Kokila" panose="020B0604020202020204" pitchFamily="34" charset="0"/>
              </a:rPr>
              <a:t>इस मिशन के स्टार्ट होते समय इस </a:t>
            </a:r>
            <a:r>
              <a:rPr lang="en-US" altLang="en-US" sz="3200" b="1" dirty="0">
                <a:latin typeface="Kokila" panose="020B0604020202020204" pitchFamily="34" charset="0"/>
                <a:cs typeface="Kokila" panose="020B0604020202020204" pitchFamily="34" charset="0"/>
              </a:rPr>
              <a:t>(SR) </a:t>
            </a:r>
            <a:r>
              <a:rPr lang="hi-IN" altLang="en-US" sz="3200" b="1" dirty="0">
                <a:latin typeface="Kokila" panose="020B0604020202020204" pitchFamily="34" charset="0"/>
                <a:cs typeface="Kokila" panose="020B0604020202020204" pitchFamily="34" charset="0"/>
              </a:rPr>
              <a:t>मोड को </a:t>
            </a:r>
            <a:r>
              <a:rPr lang="hi-IN" altLang="en-US" sz="3200" b="1" dirty="0">
                <a:solidFill>
                  <a:srgbClr val="FFFF00"/>
                </a:solidFill>
                <a:latin typeface="Kokila" panose="020B0604020202020204" pitchFamily="34" charset="0"/>
                <a:cs typeface="Kokila" panose="020B0604020202020204" pitchFamily="34" charset="0"/>
              </a:rPr>
              <a:t>सिलेक्ट किया जाता है</a:t>
            </a:r>
            <a:r>
              <a:rPr lang="en-US" altLang="en-US" sz="3200" b="1" dirty="0">
                <a:solidFill>
                  <a:srgbClr val="FFFF00"/>
                </a:solidFill>
                <a:latin typeface="Kokila" panose="020B0604020202020204" pitchFamily="34" charset="0"/>
                <a:cs typeface="Kokila" panose="020B0604020202020204" pitchFamily="34" charset="0"/>
              </a:rPr>
              <a:t> </a:t>
            </a:r>
            <a:r>
              <a:rPr lang="hi-IN" altLang="en-US" sz="3200" b="1" dirty="0">
                <a:latin typeface="Kokila" panose="020B0604020202020204" pitchFamily="34" charset="0"/>
                <a:cs typeface="Kokila" panose="020B0604020202020204" pitchFamily="34" charset="0"/>
              </a:rPr>
              <a:t>। </a:t>
            </a:r>
          </a:p>
          <a:p>
            <a:pPr algn="just" eaLnBrk="1" hangingPunct="1">
              <a:buFont typeface="Calibri Light" panose="020F0302020204030204" pitchFamily="34" charset="0"/>
              <a:buAutoNum type="arabicPeriod"/>
            </a:pPr>
            <a:r>
              <a:rPr lang="hi-IN" altLang="en-US" sz="3200" b="1" dirty="0">
                <a:latin typeface="Kokila" panose="020B0604020202020204" pitchFamily="34" charset="0"/>
                <a:cs typeface="Kokila" panose="020B0604020202020204" pitchFamily="34" charset="0"/>
              </a:rPr>
              <a:t>यह मोड लोको पायलट को कवच क्षेत्र में अपनी खुद की ज़िम्मेदारी पर ट्रेन का संचालन करने की अनुमति देता है</a:t>
            </a:r>
            <a:r>
              <a:rPr lang="en-US" altLang="en-US" sz="3200" b="1" dirty="0">
                <a:latin typeface="Kokila" panose="020B0604020202020204" pitchFamily="34" charset="0"/>
                <a:cs typeface="Kokila" panose="020B0604020202020204" pitchFamily="34" charset="0"/>
              </a:rPr>
              <a:t> </a:t>
            </a:r>
            <a:r>
              <a:rPr lang="hi-IN" altLang="en-US" sz="3200" b="1" dirty="0">
                <a:latin typeface="Kokila" panose="020B0604020202020204" pitchFamily="34" charset="0"/>
                <a:cs typeface="Kokila" panose="020B0604020202020204" pitchFamily="34" charset="0"/>
              </a:rPr>
              <a:t>।</a:t>
            </a:r>
          </a:p>
          <a:p>
            <a:pPr algn="just" eaLnBrk="1" hangingPunct="1">
              <a:buFont typeface="Calibri Light" panose="020F0302020204030204" pitchFamily="34" charset="0"/>
              <a:buAutoNum type="arabicPeriod"/>
            </a:pPr>
            <a:r>
              <a:rPr lang="hi-IN" altLang="en-US" sz="3200" b="1" dirty="0">
                <a:latin typeface="Kokila" panose="020B0604020202020204" pitchFamily="34" charset="0"/>
                <a:cs typeface="Kokila" panose="020B0604020202020204" pitchFamily="34" charset="0"/>
              </a:rPr>
              <a:t>यह लोको सीलिंग स्पीड (Max.Permissible Speed), रोल बैक, रिवर्स मूवमेंट सुरक्षा, हेड ऑन और रियर एंड टकराव की रोकथाम की Supervision करता है</a:t>
            </a:r>
            <a:r>
              <a:rPr lang="en-US" altLang="en-US" sz="3200" b="1" dirty="0">
                <a:latin typeface="Kokila" panose="020B0604020202020204" pitchFamily="34" charset="0"/>
                <a:cs typeface="Kokila" panose="020B0604020202020204" pitchFamily="34" charset="0"/>
              </a:rPr>
              <a:t> </a:t>
            </a:r>
            <a:r>
              <a:rPr lang="hi-IN" altLang="en-US" sz="3200" b="1" dirty="0">
                <a:latin typeface="Kokila" panose="020B0604020202020204" pitchFamily="34" charset="0"/>
                <a:cs typeface="Kokila" panose="020B0604020202020204" pitchFamily="34" charset="0"/>
              </a:rPr>
              <a:t>।   </a:t>
            </a:r>
          </a:p>
          <a:p>
            <a:pPr algn="just" eaLnBrk="1" hangingPunct="1">
              <a:buFont typeface="Calibri Light" panose="020F0302020204030204" pitchFamily="34" charset="0"/>
              <a:buAutoNum type="arabicPeriod"/>
            </a:pPr>
            <a:r>
              <a:rPr lang="hi-IN" altLang="en-US" sz="3200" b="1" dirty="0">
                <a:latin typeface="Kokila" panose="020B0604020202020204" pitchFamily="34" charset="0"/>
                <a:cs typeface="Kokila" panose="020B0604020202020204" pitchFamily="34" charset="0"/>
              </a:rPr>
              <a:t>इस मोड को </a:t>
            </a:r>
            <a:r>
              <a:rPr lang="hi-IN" altLang="en-US" sz="3200" b="1" dirty="0">
                <a:solidFill>
                  <a:srgbClr val="FFFF00"/>
                </a:solidFill>
                <a:latin typeface="Kokila" panose="020B0604020202020204" pitchFamily="34" charset="0"/>
                <a:cs typeface="Kokila" panose="020B0604020202020204" pitchFamily="34" charset="0"/>
              </a:rPr>
              <a:t>लोको पायलट द्वारा DMI पर </a:t>
            </a:r>
            <a:r>
              <a:rPr lang="en-US" altLang="en-US" sz="3200" b="1" dirty="0">
                <a:solidFill>
                  <a:srgbClr val="FFFF00"/>
                </a:solidFill>
                <a:latin typeface="Kokila" panose="020B0604020202020204" pitchFamily="34" charset="0"/>
                <a:cs typeface="Kokila" panose="020B0604020202020204" pitchFamily="34" charset="0"/>
              </a:rPr>
              <a:t>Staff Responsible (S</a:t>
            </a:r>
            <a:r>
              <a:rPr lang="hi-IN" altLang="en-US" sz="3200" b="1" dirty="0">
                <a:solidFill>
                  <a:srgbClr val="FFFF00"/>
                </a:solidFill>
                <a:latin typeface="Kokila" panose="020B0604020202020204" pitchFamily="34" charset="0"/>
                <a:cs typeface="Kokila" panose="020B0604020202020204" pitchFamily="34" charset="0"/>
              </a:rPr>
              <a:t>R</a:t>
            </a:r>
            <a:r>
              <a:rPr lang="en-US" altLang="en-US" sz="3200" b="1" dirty="0">
                <a:solidFill>
                  <a:srgbClr val="FFFF00"/>
                </a:solidFill>
                <a:latin typeface="Kokila" panose="020B0604020202020204" pitchFamily="34" charset="0"/>
                <a:cs typeface="Kokila" panose="020B0604020202020204" pitchFamily="34" charset="0"/>
              </a:rPr>
              <a:t>)</a:t>
            </a:r>
            <a:r>
              <a:rPr lang="hi-IN" altLang="en-US" sz="3200" b="1" dirty="0">
                <a:solidFill>
                  <a:srgbClr val="FFFF00"/>
                </a:solidFill>
                <a:latin typeface="Kokila" panose="020B0604020202020204" pitchFamily="34" charset="0"/>
                <a:cs typeface="Kokila" panose="020B0604020202020204" pitchFamily="34" charset="0"/>
              </a:rPr>
              <a:t> और CNFM सॉफ्ट की को दबाकर चुना जाता है</a:t>
            </a:r>
            <a:r>
              <a:rPr lang="en-US" altLang="en-US" sz="3200" b="1" dirty="0">
                <a:solidFill>
                  <a:srgbClr val="FFFF00"/>
                </a:solidFill>
                <a:latin typeface="Kokila" panose="020B0604020202020204" pitchFamily="34" charset="0"/>
                <a:cs typeface="Kokila" panose="020B0604020202020204" pitchFamily="34" charset="0"/>
              </a:rPr>
              <a:t> </a:t>
            </a:r>
            <a:r>
              <a:rPr lang="hi-IN" altLang="en-US" sz="3200" b="1" dirty="0">
                <a:solidFill>
                  <a:srgbClr val="FFFF00"/>
                </a:solidFill>
                <a:latin typeface="Kokila" panose="020B0604020202020204" pitchFamily="34" charset="0"/>
                <a:cs typeface="Kokila" panose="020B0604020202020204" pitchFamily="34" charset="0"/>
              </a:rPr>
              <a:t>।</a:t>
            </a:r>
          </a:p>
          <a:p>
            <a:pPr algn="just" eaLnBrk="1" hangingPunct="1">
              <a:buFont typeface="Calibri Light" panose="020F0302020204030204" pitchFamily="34" charset="0"/>
              <a:buAutoNum type="arabicPeriod"/>
            </a:pPr>
            <a:r>
              <a:rPr lang="hi-IN" altLang="en-US" sz="3200" b="1" dirty="0">
                <a:latin typeface="Kokila" panose="020B0604020202020204" pitchFamily="34" charset="0"/>
                <a:cs typeface="Kokila" panose="020B0604020202020204" pitchFamily="34" charset="0"/>
              </a:rPr>
              <a:t>यह लोको की Non-Guranted Protection सीलिंग स्पीड (</a:t>
            </a:r>
            <a:r>
              <a:rPr lang="en-US" altLang="en-US" sz="3200" b="1" dirty="0">
                <a:latin typeface="Kokila" panose="020B0604020202020204" pitchFamily="34" charset="0"/>
                <a:cs typeface="Kokila" panose="020B0604020202020204" pitchFamily="34" charset="0"/>
              </a:rPr>
              <a:t>MPS) </a:t>
            </a:r>
            <a:r>
              <a:rPr lang="hi-IN" altLang="en-US" sz="3200" b="1" dirty="0">
                <a:latin typeface="Kokila" panose="020B0604020202020204" pitchFamily="34" charset="0"/>
                <a:cs typeface="Kokila" panose="020B0604020202020204" pitchFamily="34" charset="0"/>
              </a:rPr>
              <a:t>रोल बैक, रिवर्स मूवमेंट सुरक्षा, हेड ऑन और रियर एंड टकराव की रोकथाम की Supervision करता है</a:t>
            </a:r>
            <a:r>
              <a:rPr lang="en-US" altLang="en-US" sz="3200" b="1" dirty="0">
                <a:latin typeface="Kokila" panose="020B0604020202020204" pitchFamily="34" charset="0"/>
                <a:cs typeface="Kokila" panose="020B0604020202020204" pitchFamily="34" charset="0"/>
              </a:rPr>
              <a:t> </a:t>
            </a:r>
            <a:r>
              <a:rPr lang="hi-IN" altLang="en-US" sz="3200" b="1" dirty="0">
                <a:latin typeface="Kokila" panose="020B0604020202020204" pitchFamily="34" charset="0"/>
                <a:cs typeface="Kokila" panose="020B0604020202020204" pitchFamily="34" charset="0"/>
              </a:rPr>
              <a:t>।    </a:t>
            </a:r>
            <a:endParaRPr lang="en-US" altLang="en-US" sz="3200" b="1" dirty="0">
              <a:latin typeface="Kokila" panose="020B0604020202020204" pitchFamily="34" charset="0"/>
              <a:cs typeface="Kokila" panose="020B0604020202020204" pitchFamily="34" charset="0"/>
            </a:endParaRPr>
          </a:p>
        </p:txBody>
      </p:sp>
      <p:pic>
        <p:nvPicPr>
          <p:cNvPr id="14" name="Picture 13">
            <a:extLst>
              <a:ext uri="{FF2B5EF4-FFF2-40B4-BE49-F238E27FC236}">
                <a16:creationId xmlns:a16="http://schemas.microsoft.com/office/drawing/2014/main" id="{7A9C66AD-535E-A7C9-3CFE-BA75A50FA968}"/>
              </a:ext>
            </a:extLst>
          </p:cNvPr>
          <p:cNvPicPr>
            <a:picLocks noChangeAspect="1"/>
          </p:cNvPicPr>
          <p:nvPr/>
        </p:nvPicPr>
        <p:blipFill>
          <a:blip r:embed="rId2"/>
          <a:stretch>
            <a:fillRect/>
          </a:stretch>
        </p:blipFill>
        <p:spPr>
          <a:xfrm>
            <a:off x="9171376" y="1124745"/>
            <a:ext cx="2913486" cy="257950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507C3502-AA58-98E9-3E3A-BC5C8BAA4A59}"/>
              </a:ext>
            </a:extLst>
          </p:cNvPr>
          <p:cNvGrpSpPr/>
          <p:nvPr/>
        </p:nvGrpSpPr>
        <p:grpSpPr>
          <a:xfrm>
            <a:off x="0" y="68628"/>
            <a:ext cx="12192000" cy="900113"/>
            <a:chOff x="1187624" y="51470"/>
            <a:chExt cx="7128791" cy="675085"/>
          </a:xfrm>
        </p:grpSpPr>
        <p:sp>
          <p:nvSpPr>
            <p:cNvPr id="2" name="object 9">
              <a:extLst>
                <a:ext uri="{FF2B5EF4-FFF2-40B4-BE49-F238E27FC236}">
                  <a16:creationId xmlns:a16="http://schemas.microsoft.com/office/drawing/2014/main" id="{9A9E053A-99A9-62C3-9C40-F36473ACC073}"/>
                </a:ext>
              </a:extLst>
            </p:cNvPr>
            <p:cNvSpPr>
              <a:spLocks noChangeArrowheads="1"/>
            </p:cNvSpPr>
            <p:nvPr/>
          </p:nvSpPr>
          <p:spPr bwMode="auto">
            <a:xfrm>
              <a:off x="1187624" y="51470"/>
              <a:ext cx="7128791" cy="67508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3" name="object 11">
              <a:extLst>
                <a:ext uri="{FF2B5EF4-FFF2-40B4-BE49-F238E27FC236}">
                  <a16:creationId xmlns:a16="http://schemas.microsoft.com/office/drawing/2014/main" id="{B9A0C84D-4B88-7E34-4354-6011646965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4680" y="123533"/>
              <a:ext cx="781842"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12">
              <a:extLst>
                <a:ext uri="{FF2B5EF4-FFF2-40B4-BE49-F238E27FC236}">
                  <a16:creationId xmlns:a16="http://schemas.microsoft.com/office/drawing/2014/main" id="{111D7901-B612-F834-C4AD-75FE3FB7CA8F}"/>
                </a:ext>
              </a:extLst>
            </p:cNvPr>
            <p:cNvSpPr>
              <a:spLocks noChangeArrowheads="1"/>
            </p:cNvSpPr>
            <p:nvPr/>
          </p:nvSpPr>
          <p:spPr bwMode="auto">
            <a:xfrm>
              <a:off x="1210348" y="86189"/>
              <a:ext cx="856426" cy="640366"/>
            </a:xfrm>
            <a:custGeom>
              <a:avLst/>
              <a:gdLst>
                <a:gd name="T0" fmla="*/ 1240802 w 1268730"/>
                <a:gd name="T1" fmla="*/ 0 h 948690"/>
                <a:gd name="T2" fmla="*/ 27508 w 1268730"/>
                <a:gd name="T3" fmla="*/ 0 h 948690"/>
                <a:gd name="T4" fmla="*/ 16802 w 1268730"/>
                <a:gd name="T5" fmla="*/ 2160 h 948690"/>
                <a:gd name="T6" fmla="*/ 8058 w 1268730"/>
                <a:gd name="T7" fmla="*/ 8048 h 948690"/>
                <a:gd name="T8" fmla="*/ 2162 w 1268730"/>
                <a:gd name="T9" fmla="*/ 16769 h 948690"/>
                <a:gd name="T10" fmla="*/ 0 w 1268730"/>
                <a:gd name="T11" fmla="*/ 27432 h 948690"/>
                <a:gd name="T12" fmla="*/ 0 w 1268730"/>
                <a:gd name="T13" fmla="*/ 920750 h 948690"/>
                <a:gd name="T14" fmla="*/ 2162 w 1268730"/>
                <a:gd name="T15" fmla="*/ 931412 h 948690"/>
                <a:gd name="T16" fmla="*/ 8058 w 1268730"/>
                <a:gd name="T17" fmla="*/ 940133 h 948690"/>
                <a:gd name="T18" fmla="*/ 16802 w 1268730"/>
                <a:gd name="T19" fmla="*/ 946021 h 948690"/>
                <a:gd name="T20" fmla="*/ 27508 w 1268730"/>
                <a:gd name="T21" fmla="*/ 948182 h 948690"/>
                <a:gd name="T22" fmla="*/ 1240802 w 1268730"/>
                <a:gd name="T23" fmla="*/ 948182 h 948690"/>
                <a:gd name="T24" fmla="*/ 1251464 w 1268730"/>
                <a:gd name="T25" fmla="*/ 946021 h 948690"/>
                <a:gd name="T26" fmla="*/ 1260186 w 1268730"/>
                <a:gd name="T27" fmla="*/ 940133 h 948690"/>
                <a:gd name="T28" fmla="*/ 1266073 w 1268730"/>
                <a:gd name="T29" fmla="*/ 931412 h 948690"/>
                <a:gd name="T30" fmla="*/ 1268234 w 1268730"/>
                <a:gd name="T31" fmla="*/ 920750 h 948690"/>
                <a:gd name="T32" fmla="*/ 1268234 w 1268730"/>
                <a:gd name="T33" fmla="*/ 915162 h 948690"/>
                <a:gd name="T34" fmla="*/ 33007 w 1268730"/>
                <a:gd name="T35" fmla="*/ 915162 h 948690"/>
                <a:gd name="T36" fmla="*/ 33007 w 1268730"/>
                <a:gd name="T37" fmla="*/ 33020 h 948690"/>
                <a:gd name="T38" fmla="*/ 1268234 w 1268730"/>
                <a:gd name="T39" fmla="*/ 33020 h 948690"/>
                <a:gd name="T40" fmla="*/ 1268234 w 1268730"/>
                <a:gd name="T41" fmla="*/ 27432 h 948690"/>
                <a:gd name="T42" fmla="*/ 1266073 w 1268730"/>
                <a:gd name="T43" fmla="*/ 16769 h 948690"/>
                <a:gd name="T44" fmla="*/ 1260186 w 1268730"/>
                <a:gd name="T45" fmla="*/ 8048 h 948690"/>
                <a:gd name="T46" fmla="*/ 1251464 w 1268730"/>
                <a:gd name="T47" fmla="*/ 2160 h 948690"/>
                <a:gd name="T48" fmla="*/ 1240802 w 1268730"/>
                <a:gd name="T49" fmla="*/ 0 h 948690"/>
                <a:gd name="T50" fmla="*/ 1268234 w 1268730"/>
                <a:gd name="T51" fmla="*/ 33020 h 948690"/>
                <a:gd name="T52" fmla="*/ 1235214 w 1268730"/>
                <a:gd name="T53" fmla="*/ 33020 h 948690"/>
                <a:gd name="T54" fmla="*/ 1235214 w 1268730"/>
                <a:gd name="T55" fmla="*/ 915162 h 948690"/>
                <a:gd name="T56" fmla="*/ 1268234 w 1268730"/>
                <a:gd name="T57" fmla="*/ 915162 h 948690"/>
                <a:gd name="T58" fmla="*/ 1268234 w 1268730"/>
                <a:gd name="T59" fmla="*/ 33020 h 948690"/>
                <a:gd name="T60" fmla="*/ 1224292 w 1268730"/>
                <a:gd name="T61" fmla="*/ 43942 h 948690"/>
                <a:gd name="T62" fmla="*/ 44005 w 1268730"/>
                <a:gd name="T63" fmla="*/ 43942 h 948690"/>
                <a:gd name="T64" fmla="*/ 44005 w 1268730"/>
                <a:gd name="T65" fmla="*/ 904240 h 948690"/>
                <a:gd name="T66" fmla="*/ 1224292 w 1268730"/>
                <a:gd name="T67" fmla="*/ 904240 h 948690"/>
                <a:gd name="T68" fmla="*/ 1224292 w 1268730"/>
                <a:gd name="T69" fmla="*/ 893191 h 948690"/>
                <a:gd name="T70" fmla="*/ 55003 w 1268730"/>
                <a:gd name="T71" fmla="*/ 893191 h 948690"/>
                <a:gd name="T72" fmla="*/ 55003 w 1268730"/>
                <a:gd name="T73" fmla="*/ 54991 h 948690"/>
                <a:gd name="T74" fmla="*/ 1224292 w 1268730"/>
                <a:gd name="T75" fmla="*/ 54991 h 948690"/>
                <a:gd name="T76" fmla="*/ 1224292 w 1268730"/>
                <a:gd name="T77" fmla="*/ 43942 h 948690"/>
                <a:gd name="T78" fmla="*/ 1224292 w 1268730"/>
                <a:gd name="T79" fmla="*/ 54991 h 948690"/>
                <a:gd name="T80" fmla="*/ 1213243 w 1268730"/>
                <a:gd name="T81" fmla="*/ 54991 h 948690"/>
                <a:gd name="T82" fmla="*/ 1213243 w 1268730"/>
                <a:gd name="T83" fmla="*/ 893191 h 948690"/>
                <a:gd name="T84" fmla="*/ 1224292 w 1268730"/>
                <a:gd name="T85" fmla="*/ 893191 h 948690"/>
                <a:gd name="T86" fmla="*/ 1224292 w 1268730"/>
                <a:gd name="T87" fmla="*/ 54991 h 948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8730"/>
                <a:gd name="T133" fmla="*/ 0 h 948690"/>
                <a:gd name="T134" fmla="*/ 1268730 w 1268730"/>
                <a:gd name="T135" fmla="*/ 948690 h 9486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8730" h="948690">
                  <a:moveTo>
                    <a:pt x="1240802" y="0"/>
                  </a:moveTo>
                  <a:lnTo>
                    <a:pt x="27508" y="0"/>
                  </a:lnTo>
                  <a:lnTo>
                    <a:pt x="16802" y="2160"/>
                  </a:lnTo>
                  <a:lnTo>
                    <a:pt x="8058" y="8048"/>
                  </a:lnTo>
                  <a:lnTo>
                    <a:pt x="2162" y="16769"/>
                  </a:lnTo>
                  <a:lnTo>
                    <a:pt x="0" y="27432"/>
                  </a:lnTo>
                  <a:lnTo>
                    <a:pt x="0" y="920750"/>
                  </a:lnTo>
                  <a:lnTo>
                    <a:pt x="2162" y="931412"/>
                  </a:lnTo>
                  <a:lnTo>
                    <a:pt x="8058" y="940133"/>
                  </a:lnTo>
                  <a:lnTo>
                    <a:pt x="16802" y="946021"/>
                  </a:lnTo>
                  <a:lnTo>
                    <a:pt x="27508" y="948182"/>
                  </a:lnTo>
                  <a:lnTo>
                    <a:pt x="1240802" y="948182"/>
                  </a:lnTo>
                  <a:lnTo>
                    <a:pt x="1251464" y="946021"/>
                  </a:lnTo>
                  <a:lnTo>
                    <a:pt x="1260186" y="940133"/>
                  </a:lnTo>
                  <a:lnTo>
                    <a:pt x="1266073" y="931412"/>
                  </a:lnTo>
                  <a:lnTo>
                    <a:pt x="1268234" y="920750"/>
                  </a:lnTo>
                  <a:lnTo>
                    <a:pt x="1268234" y="915162"/>
                  </a:lnTo>
                  <a:lnTo>
                    <a:pt x="33007" y="915162"/>
                  </a:lnTo>
                  <a:lnTo>
                    <a:pt x="33007" y="33020"/>
                  </a:lnTo>
                  <a:lnTo>
                    <a:pt x="1268234" y="33020"/>
                  </a:lnTo>
                  <a:lnTo>
                    <a:pt x="1268234" y="27432"/>
                  </a:lnTo>
                  <a:lnTo>
                    <a:pt x="1266073" y="16769"/>
                  </a:lnTo>
                  <a:lnTo>
                    <a:pt x="1260186" y="8048"/>
                  </a:lnTo>
                  <a:lnTo>
                    <a:pt x="1251464" y="2160"/>
                  </a:lnTo>
                  <a:lnTo>
                    <a:pt x="1240802" y="0"/>
                  </a:lnTo>
                  <a:close/>
                </a:path>
                <a:path w="1268730" h="948690">
                  <a:moveTo>
                    <a:pt x="1268234" y="33020"/>
                  </a:moveTo>
                  <a:lnTo>
                    <a:pt x="1235214" y="33020"/>
                  </a:lnTo>
                  <a:lnTo>
                    <a:pt x="1235214" y="915162"/>
                  </a:lnTo>
                  <a:lnTo>
                    <a:pt x="1268234" y="915162"/>
                  </a:lnTo>
                  <a:lnTo>
                    <a:pt x="1268234" y="33020"/>
                  </a:lnTo>
                  <a:close/>
                </a:path>
                <a:path w="1268730" h="948690">
                  <a:moveTo>
                    <a:pt x="1224292" y="43942"/>
                  </a:moveTo>
                  <a:lnTo>
                    <a:pt x="44005" y="43942"/>
                  </a:lnTo>
                  <a:lnTo>
                    <a:pt x="44005" y="904240"/>
                  </a:lnTo>
                  <a:lnTo>
                    <a:pt x="1224292" y="904240"/>
                  </a:lnTo>
                  <a:lnTo>
                    <a:pt x="1224292" y="893191"/>
                  </a:lnTo>
                  <a:lnTo>
                    <a:pt x="55003" y="893191"/>
                  </a:lnTo>
                  <a:lnTo>
                    <a:pt x="55003" y="54991"/>
                  </a:lnTo>
                  <a:lnTo>
                    <a:pt x="1224292" y="54991"/>
                  </a:lnTo>
                  <a:lnTo>
                    <a:pt x="1224292" y="43942"/>
                  </a:lnTo>
                  <a:close/>
                </a:path>
                <a:path w="1268730" h="948690">
                  <a:moveTo>
                    <a:pt x="1224292" y="54991"/>
                  </a:moveTo>
                  <a:lnTo>
                    <a:pt x="1213243" y="54991"/>
                  </a:lnTo>
                  <a:lnTo>
                    <a:pt x="1213243" y="893191"/>
                  </a:lnTo>
                  <a:lnTo>
                    <a:pt x="1224292" y="893191"/>
                  </a:lnTo>
                  <a:lnTo>
                    <a:pt x="122429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5" name="Rectangle 4">
              <a:extLst>
                <a:ext uri="{FF2B5EF4-FFF2-40B4-BE49-F238E27FC236}">
                  <a16:creationId xmlns:a16="http://schemas.microsoft.com/office/drawing/2014/main" id="{41950076-3998-C06A-B138-99199E5CC081}"/>
                </a:ext>
              </a:extLst>
            </p:cNvPr>
            <p:cNvSpPr/>
            <p:nvPr/>
          </p:nvSpPr>
          <p:spPr>
            <a:xfrm>
              <a:off x="2101106" y="70446"/>
              <a:ext cx="6215309" cy="6188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 RESPONSIBLE MODE</a:t>
              </a:r>
              <a:endParaRPr lang="en-US" sz="1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7" name="Action Button: Go Back or Previous 6">
            <a:hlinkClick r:id="rId4" action="ppaction://hlinksldjump"/>
            <a:extLst>
              <a:ext uri="{FF2B5EF4-FFF2-40B4-BE49-F238E27FC236}">
                <a16:creationId xmlns:a16="http://schemas.microsoft.com/office/drawing/2014/main" id="{B7D9B617-5F5F-58BA-ED22-E35A6CC697DC}"/>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365B427-CE83-25C9-1118-6DC6AB1F416C}"/>
              </a:ext>
            </a:extLst>
          </p:cNvPr>
          <p:cNvPicPr>
            <a:picLocks noChangeAspect="1"/>
          </p:cNvPicPr>
          <p:nvPr/>
        </p:nvPicPr>
        <p:blipFill rotWithShape="1">
          <a:blip r:embed="rId2" cstate="print"/>
          <a:srcRect l="12535" r="12400"/>
          <a:stretch/>
        </p:blipFill>
        <p:spPr>
          <a:xfrm>
            <a:off x="9266966" y="1117251"/>
            <a:ext cx="2786721" cy="2784309"/>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11FA75F7-B351-D908-33DC-C93D765A8C5B}"/>
              </a:ext>
            </a:extLst>
          </p:cNvPr>
          <p:cNvGrpSpPr/>
          <p:nvPr/>
        </p:nvGrpSpPr>
        <p:grpSpPr>
          <a:xfrm>
            <a:off x="0" y="68627"/>
            <a:ext cx="12192000" cy="921069"/>
            <a:chOff x="395536" y="168275"/>
            <a:chExt cx="8420197" cy="767557"/>
          </a:xfrm>
        </p:grpSpPr>
        <p:sp>
          <p:nvSpPr>
            <p:cNvPr id="3" name="object 7">
              <a:extLst>
                <a:ext uri="{FF2B5EF4-FFF2-40B4-BE49-F238E27FC236}">
                  <a16:creationId xmlns:a16="http://schemas.microsoft.com/office/drawing/2014/main" id="{B8A6EFA2-DE59-22CD-B689-3075243948AF}"/>
                </a:ext>
              </a:extLst>
            </p:cNvPr>
            <p:cNvSpPr>
              <a:spLocks noChangeArrowheads="1"/>
            </p:cNvSpPr>
            <p:nvPr/>
          </p:nvSpPr>
          <p:spPr bwMode="auto">
            <a:xfrm>
              <a:off x="395536" y="206360"/>
              <a:ext cx="8420197" cy="708661"/>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4" name="object 8">
              <a:extLst>
                <a:ext uri="{FF2B5EF4-FFF2-40B4-BE49-F238E27FC236}">
                  <a16:creationId xmlns:a16="http://schemas.microsoft.com/office/drawing/2014/main" id="{1D1CC062-F12D-276D-93F5-15CE8D04DFD4}"/>
                </a:ext>
              </a:extLst>
            </p:cNvPr>
            <p:cNvSpPr>
              <a:spLocks noChangeArrowheads="1"/>
            </p:cNvSpPr>
            <p:nvPr/>
          </p:nvSpPr>
          <p:spPr bwMode="auto">
            <a:xfrm>
              <a:off x="1502758" y="185738"/>
              <a:ext cx="7312974" cy="750094"/>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5" name="object 10">
              <a:extLst>
                <a:ext uri="{FF2B5EF4-FFF2-40B4-BE49-F238E27FC236}">
                  <a16:creationId xmlns:a16="http://schemas.microsoft.com/office/drawing/2014/main" id="{64AB1D90-C192-4106-A809-C089A630E3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43" y="168275"/>
              <a:ext cx="1092404" cy="66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1">
              <a:extLst>
                <a:ext uri="{FF2B5EF4-FFF2-40B4-BE49-F238E27FC236}">
                  <a16:creationId xmlns:a16="http://schemas.microsoft.com/office/drawing/2014/main" id="{4A2241F2-5238-CB3F-1F30-5FF802948E3D}"/>
                </a:ext>
              </a:extLst>
            </p:cNvPr>
            <p:cNvSpPr>
              <a:spLocks noChangeArrowheads="1"/>
            </p:cNvSpPr>
            <p:nvPr/>
          </p:nvSpPr>
          <p:spPr bwMode="auto">
            <a:xfrm>
              <a:off x="401148" y="168275"/>
              <a:ext cx="1146516" cy="750094"/>
            </a:xfrm>
            <a:custGeom>
              <a:avLst/>
              <a:gdLst>
                <a:gd name="T0" fmla="*/ 1424660 w 1452245"/>
                <a:gd name="T1" fmla="*/ 0 h 948690"/>
                <a:gd name="T2" fmla="*/ 27495 w 1452245"/>
                <a:gd name="T3" fmla="*/ 0 h 948690"/>
                <a:gd name="T4" fmla="*/ 16791 w 1452245"/>
                <a:gd name="T5" fmla="*/ 2160 h 948690"/>
                <a:gd name="T6" fmla="*/ 8051 w 1452245"/>
                <a:gd name="T7" fmla="*/ 8048 h 948690"/>
                <a:gd name="T8" fmla="*/ 2160 w 1452245"/>
                <a:gd name="T9" fmla="*/ 16769 h 948690"/>
                <a:gd name="T10" fmla="*/ 0 w 1452245"/>
                <a:gd name="T11" fmla="*/ 27432 h 948690"/>
                <a:gd name="T12" fmla="*/ 0 w 1452245"/>
                <a:gd name="T13" fmla="*/ 920750 h 948690"/>
                <a:gd name="T14" fmla="*/ 2160 w 1452245"/>
                <a:gd name="T15" fmla="*/ 931412 h 948690"/>
                <a:gd name="T16" fmla="*/ 8051 w 1452245"/>
                <a:gd name="T17" fmla="*/ 940133 h 948690"/>
                <a:gd name="T18" fmla="*/ 16791 w 1452245"/>
                <a:gd name="T19" fmla="*/ 946021 h 948690"/>
                <a:gd name="T20" fmla="*/ 27495 w 1452245"/>
                <a:gd name="T21" fmla="*/ 948182 h 948690"/>
                <a:gd name="T22" fmla="*/ 1424660 w 1452245"/>
                <a:gd name="T23" fmla="*/ 948182 h 948690"/>
                <a:gd name="T24" fmla="*/ 1435322 w 1452245"/>
                <a:gd name="T25" fmla="*/ 946021 h 948690"/>
                <a:gd name="T26" fmla="*/ 1444043 w 1452245"/>
                <a:gd name="T27" fmla="*/ 940133 h 948690"/>
                <a:gd name="T28" fmla="*/ 1449931 w 1452245"/>
                <a:gd name="T29" fmla="*/ 931412 h 948690"/>
                <a:gd name="T30" fmla="*/ 1452092 w 1452245"/>
                <a:gd name="T31" fmla="*/ 920750 h 948690"/>
                <a:gd name="T32" fmla="*/ 1452092 w 1452245"/>
                <a:gd name="T33" fmla="*/ 915162 h 948690"/>
                <a:gd name="T34" fmla="*/ 32994 w 1452245"/>
                <a:gd name="T35" fmla="*/ 915162 h 948690"/>
                <a:gd name="T36" fmla="*/ 32994 w 1452245"/>
                <a:gd name="T37" fmla="*/ 33020 h 948690"/>
                <a:gd name="T38" fmla="*/ 1452092 w 1452245"/>
                <a:gd name="T39" fmla="*/ 33020 h 948690"/>
                <a:gd name="T40" fmla="*/ 1452092 w 1452245"/>
                <a:gd name="T41" fmla="*/ 27432 h 948690"/>
                <a:gd name="T42" fmla="*/ 1449931 w 1452245"/>
                <a:gd name="T43" fmla="*/ 16769 h 948690"/>
                <a:gd name="T44" fmla="*/ 1444043 w 1452245"/>
                <a:gd name="T45" fmla="*/ 8048 h 948690"/>
                <a:gd name="T46" fmla="*/ 1435322 w 1452245"/>
                <a:gd name="T47" fmla="*/ 2160 h 948690"/>
                <a:gd name="T48" fmla="*/ 1424660 w 1452245"/>
                <a:gd name="T49" fmla="*/ 0 h 948690"/>
                <a:gd name="T50" fmla="*/ 1452092 w 1452245"/>
                <a:gd name="T51" fmla="*/ 33020 h 948690"/>
                <a:gd name="T52" fmla="*/ 1419072 w 1452245"/>
                <a:gd name="T53" fmla="*/ 33020 h 948690"/>
                <a:gd name="T54" fmla="*/ 1419072 w 1452245"/>
                <a:gd name="T55" fmla="*/ 915162 h 948690"/>
                <a:gd name="T56" fmla="*/ 1452092 w 1452245"/>
                <a:gd name="T57" fmla="*/ 915162 h 948690"/>
                <a:gd name="T58" fmla="*/ 1452092 w 1452245"/>
                <a:gd name="T59" fmla="*/ 33020 h 948690"/>
                <a:gd name="T60" fmla="*/ 1408150 w 1452245"/>
                <a:gd name="T61" fmla="*/ 43942 h 948690"/>
                <a:gd name="T62" fmla="*/ 43992 w 1452245"/>
                <a:gd name="T63" fmla="*/ 43942 h 948690"/>
                <a:gd name="T64" fmla="*/ 43992 w 1452245"/>
                <a:gd name="T65" fmla="*/ 904240 h 948690"/>
                <a:gd name="T66" fmla="*/ 1408150 w 1452245"/>
                <a:gd name="T67" fmla="*/ 904240 h 948690"/>
                <a:gd name="T68" fmla="*/ 1408150 w 1452245"/>
                <a:gd name="T69" fmla="*/ 893191 h 948690"/>
                <a:gd name="T70" fmla="*/ 55003 w 1452245"/>
                <a:gd name="T71" fmla="*/ 893191 h 948690"/>
                <a:gd name="T72" fmla="*/ 55003 w 1452245"/>
                <a:gd name="T73" fmla="*/ 54991 h 948690"/>
                <a:gd name="T74" fmla="*/ 1408150 w 1452245"/>
                <a:gd name="T75" fmla="*/ 54991 h 948690"/>
                <a:gd name="T76" fmla="*/ 1408150 w 1452245"/>
                <a:gd name="T77" fmla="*/ 43942 h 948690"/>
                <a:gd name="T78" fmla="*/ 1408150 w 1452245"/>
                <a:gd name="T79" fmla="*/ 54991 h 948690"/>
                <a:gd name="T80" fmla="*/ 1397101 w 1452245"/>
                <a:gd name="T81" fmla="*/ 54991 h 948690"/>
                <a:gd name="T82" fmla="*/ 1397101 w 1452245"/>
                <a:gd name="T83" fmla="*/ 893191 h 948690"/>
                <a:gd name="T84" fmla="*/ 1408150 w 1452245"/>
                <a:gd name="T85" fmla="*/ 893191 h 948690"/>
                <a:gd name="T86" fmla="*/ 1408150 w 1452245"/>
                <a:gd name="T87" fmla="*/ 54991 h 948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2245"/>
                <a:gd name="T133" fmla="*/ 0 h 948690"/>
                <a:gd name="T134" fmla="*/ 1452245 w 1452245"/>
                <a:gd name="T135" fmla="*/ 948690 h 9486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2245" h="948690">
                  <a:moveTo>
                    <a:pt x="1424660" y="0"/>
                  </a:moveTo>
                  <a:lnTo>
                    <a:pt x="27495" y="0"/>
                  </a:lnTo>
                  <a:lnTo>
                    <a:pt x="16791" y="2160"/>
                  </a:lnTo>
                  <a:lnTo>
                    <a:pt x="8051" y="8048"/>
                  </a:lnTo>
                  <a:lnTo>
                    <a:pt x="2160" y="16769"/>
                  </a:lnTo>
                  <a:lnTo>
                    <a:pt x="0" y="27432"/>
                  </a:lnTo>
                  <a:lnTo>
                    <a:pt x="0" y="920750"/>
                  </a:lnTo>
                  <a:lnTo>
                    <a:pt x="2160" y="931412"/>
                  </a:lnTo>
                  <a:lnTo>
                    <a:pt x="8051" y="940133"/>
                  </a:lnTo>
                  <a:lnTo>
                    <a:pt x="16791" y="946021"/>
                  </a:lnTo>
                  <a:lnTo>
                    <a:pt x="27495" y="948182"/>
                  </a:lnTo>
                  <a:lnTo>
                    <a:pt x="1424660" y="948182"/>
                  </a:lnTo>
                  <a:lnTo>
                    <a:pt x="1435322" y="946021"/>
                  </a:lnTo>
                  <a:lnTo>
                    <a:pt x="1444043" y="940133"/>
                  </a:lnTo>
                  <a:lnTo>
                    <a:pt x="1449931" y="931412"/>
                  </a:lnTo>
                  <a:lnTo>
                    <a:pt x="1452092" y="920750"/>
                  </a:lnTo>
                  <a:lnTo>
                    <a:pt x="1452092" y="915162"/>
                  </a:lnTo>
                  <a:lnTo>
                    <a:pt x="32994" y="915162"/>
                  </a:lnTo>
                  <a:lnTo>
                    <a:pt x="32994" y="33020"/>
                  </a:lnTo>
                  <a:lnTo>
                    <a:pt x="1452092" y="33020"/>
                  </a:lnTo>
                  <a:lnTo>
                    <a:pt x="1452092" y="27432"/>
                  </a:lnTo>
                  <a:lnTo>
                    <a:pt x="1449931" y="16769"/>
                  </a:lnTo>
                  <a:lnTo>
                    <a:pt x="1444043" y="8048"/>
                  </a:lnTo>
                  <a:lnTo>
                    <a:pt x="1435322" y="2160"/>
                  </a:lnTo>
                  <a:lnTo>
                    <a:pt x="1424660" y="0"/>
                  </a:lnTo>
                  <a:close/>
                </a:path>
                <a:path w="1452245" h="948690">
                  <a:moveTo>
                    <a:pt x="1452092" y="33020"/>
                  </a:moveTo>
                  <a:lnTo>
                    <a:pt x="1419072" y="33020"/>
                  </a:lnTo>
                  <a:lnTo>
                    <a:pt x="1419072" y="915162"/>
                  </a:lnTo>
                  <a:lnTo>
                    <a:pt x="1452092" y="915162"/>
                  </a:lnTo>
                  <a:lnTo>
                    <a:pt x="1452092" y="33020"/>
                  </a:lnTo>
                  <a:close/>
                </a:path>
                <a:path w="1452245" h="948690">
                  <a:moveTo>
                    <a:pt x="1408150" y="43942"/>
                  </a:moveTo>
                  <a:lnTo>
                    <a:pt x="43992" y="43942"/>
                  </a:lnTo>
                  <a:lnTo>
                    <a:pt x="43992" y="904240"/>
                  </a:lnTo>
                  <a:lnTo>
                    <a:pt x="1408150" y="904240"/>
                  </a:lnTo>
                  <a:lnTo>
                    <a:pt x="1408150" y="893191"/>
                  </a:lnTo>
                  <a:lnTo>
                    <a:pt x="55003" y="893191"/>
                  </a:lnTo>
                  <a:lnTo>
                    <a:pt x="55003" y="54991"/>
                  </a:lnTo>
                  <a:lnTo>
                    <a:pt x="1408150" y="54991"/>
                  </a:lnTo>
                  <a:lnTo>
                    <a:pt x="1408150" y="43942"/>
                  </a:lnTo>
                  <a:close/>
                </a:path>
                <a:path w="1452245" h="948690">
                  <a:moveTo>
                    <a:pt x="1408150" y="54991"/>
                  </a:moveTo>
                  <a:lnTo>
                    <a:pt x="1397101" y="54991"/>
                  </a:lnTo>
                  <a:lnTo>
                    <a:pt x="1397101" y="893191"/>
                  </a:lnTo>
                  <a:lnTo>
                    <a:pt x="1408150" y="893191"/>
                  </a:lnTo>
                  <a:lnTo>
                    <a:pt x="1408150"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7" name="Rectangle 6">
              <a:extLst>
                <a:ext uri="{FF2B5EF4-FFF2-40B4-BE49-F238E27FC236}">
                  <a16:creationId xmlns:a16="http://schemas.microsoft.com/office/drawing/2014/main" id="{B91336B5-B63C-2884-BBDD-00308A7E0BD0}"/>
                </a:ext>
              </a:extLst>
            </p:cNvPr>
            <p:cNvSpPr/>
            <p:nvPr/>
          </p:nvSpPr>
          <p:spPr>
            <a:xfrm>
              <a:off x="1562482" y="238602"/>
              <a:ext cx="7185982" cy="67641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40" b="1" dirty="0">
                  <a:solidFill>
                    <a:schemeClr val="tx1"/>
                  </a:solidFill>
                  <a:latin typeface="Arial" panose="020B0604020202020204" pitchFamily="34" charset="0"/>
                  <a:cs typeface="Arial" panose="020B0604020202020204" pitchFamily="34" charset="0"/>
                </a:rPr>
                <a:t>ONSIGHT MODE</a:t>
              </a:r>
            </a:p>
          </p:txBody>
        </p:sp>
      </p:grpSp>
      <p:sp>
        <p:nvSpPr>
          <p:cNvPr id="8" name="TextBox 7">
            <a:extLst>
              <a:ext uri="{FF2B5EF4-FFF2-40B4-BE49-F238E27FC236}">
                <a16:creationId xmlns:a16="http://schemas.microsoft.com/office/drawing/2014/main" id="{537880B8-6439-CAC4-4061-6E879D73926C}"/>
              </a:ext>
            </a:extLst>
          </p:cNvPr>
          <p:cNvSpPr txBox="1">
            <a:spLocks noChangeArrowheads="1"/>
          </p:cNvSpPr>
          <p:nvPr/>
        </p:nvSpPr>
        <p:spPr bwMode="auto">
          <a:xfrm>
            <a:off x="138314" y="974917"/>
            <a:ext cx="9045607" cy="583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hi-IN" altLang="en-US" sz="3733" b="1" dirty="0">
                <a:latin typeface="Kokila" panose="020B0604020202020204" pitchFamily="34" charset="0"/>
                <a:cs typeface="Kokila" panose="020B0604020202020204" pitchFamily="34" charset="0"/>
              </a:rPr>
              <a:t>Staff Responsible Mode </a:t>
            </a:r>
            <a:r>
              <a:rPr lang="hi-IN" altLang="en-US" sz="3733" dirty="0">
                <a:latin typeface="Kokila" panose="020B0604020202020204" pitchFamily="34" charset="0"/>
                <a:cs typeface="Kokila" panose="020B0604020202020204" pitchFamily="34" charset="0"/>
              </a:rPr>
              <a:t>के साथ दो RFID टैग को पास करने व मूवमेंट अथॉरिटी</a:t>
            </a:r>
            <a:r>
              <a:rPr lang="en-US" altLang="en-US" sz="3733" dirty="0">
                <a:latin typeface="Kokila" panose="020B0604020202020204" pitchFamily="34" charset="0"/>
                <a:cs typeface="Kokila" panose="020B0604020202020204" pitchFamily="34" charset="0"/>
              </a:rPr>
              <a:t> </a:t>
            </a:r>
            <a:r>
              <a:rPr lang="hi-IN" altLang="en-US" sz="3733" dirty="0">
                <a:latin typeface="Kokila" panose="020B0604020202020204" pitchFamily="34" charset="0"/>
                <a:cs typeface="Kokila" panose="020B0604020202020204" pitchFamily="34" charset="0"/>
              </a:rPr>
              <a:t>प्राप्त होते ही लोको कवच ON SIGHT मोड में जाता है व गाड़ी </a:t>
            </a:r>
            <a:r>
              <a:rPr lang="hi-IN" altLang="en-US" sz="3733" b="1" dirty="0">
                <a:solidFill>
                  <a:srgbClr val="FFFF00"/>
                </a:solidFill>
                <a:latin typeface="Kokila" panose="020B0604020202020204" pitchFamily="34" charset="0"/>
                <a:cs typeface="Kokila" panose="020B0604020202020204" pitchFamily="34" charset="0"/>
              </a:rPr>
              <a:t>सामान्य गति </a:t>
            </a:r>
            <a:r>
              <a:rPr lang="hi-IN" altLang="en-US" sz="3733" dirty="0">
                <a:latin typeface="Kokila" panose="020B0604020202020204" pitchFamily="34" charset="0"/>
                <a:cs typeface="Kokila" panose="020B0604020202020204" pitchFamily="34" charset="0"/>
              </a:rPr>
              <a:t>से चलती है</a:t>
            </a:r>
            <a:r>
              <a:rPr lang="en-US" altLang="en-US" sz="3733" dirty="0">
                <a:latin typeface="Kokila" panose="020B0604020202020204" pitchFamily="34" charset="0"/>
                <a:cs typeface="Kokila" panose="020B0604020202020204" pitchFamily="34" charset="0"/>
              </a:rPr>
              <a:t> </a:t>
            </a:r>
            <a:r>
              <a:rPr lang="hi-IN" altLang="en-US" sz="3733" dirty="0">
                <a:latin typeface="Kokila" panose="020B0604020202020204" pitchFamily="34" charset="0"/>
                <a:cs typeface="Kokila" panose="020B0604020202020204" pitchFamily="34" charset="0"/>
              </a:rPr>
              <a:t>।    </a:t>
            </a:r>
          </a:p>
          <a:p>
            <a:pPr algn="just" eaLnBrk="1" hangingPunct="1"/>
            <a:r>
              <a:rPr lang="hi-IN" altLang="en-US" sz="3733" dirty="0">
                <a:latin typeface="Kokila" panose="020B0604020202020204" pitchFamily="34" charset="0"/>
                <a:cs typeface="Kokila" panose="020B0604020202020204" pitchFamily="34" charset="0"/>
              </a:rPr>
              <a:t>यह मोड,</a:t>
            </a:r>
            <a:r>
              <a:rPr lang="en-US" altLang="en-US" sz="3733" dirty="0">
                <a:latin typeface="Kokila" panose="020B0604020202020204" pitchFamily="34" charset="0"/>
                <a:cs typeface="Kokila" panose="020B0604020202020204" pitchFamily="34" charset="0"/>
              </a:rPr>
              <a:t> </a:t>
            </a:r>
            <a:r>
              <a:rPr lang="hi-IN" altLang="en-US" sz="3733" dirty="0">
                <a:latin typeface="Kokila" panose="020B0604020202020204" pitchFamily="34" charset="0"/>
                <a:cs typeface="Kokila" panose="020B0604020202020204" pitchFamily="34" charset="0"/>
              </a:rPr>
              <a:t>ट्रेन को पहले से किसी दूसरी ट्रेन के द्वारा </a:t>
            </a:r>
            <a:r>
              <a:rPr lang="en-US" altLang="en-US" sz="3733" dirty="0">
                <a:latin typeface="Kokila" panose="020B0604020202020204" pitchFamily="34" charset="0"/>
                <a:cs typeface="Kokila" panose="020B0604020202020204" pitchFamily="34" charset="0"/>
              </a:rPr>
              <a:t>O</a:t>
            </a:r>
            <a:r>
              <a:rPr lang="hi-IN" altLang="en-US" sz="3733" dirty="0">
                <a:latin typeface="Kokila" panose="020B0604020202020204" pitchFamily="34" charset="0"/>
                <a:cs typeface="Kokila" panose="020B0604020202020204" pitchFamily="34" charset="0"/>
              </a:rPr>
              <a:t>ccupied </a:t>
            </a:r>
            <a:r>
              <a:rPr lang="en-US" altLang="en-US" sz="3733" dirty="0">
                <a:latin typeface="Kokila" panose="020B0604020202020204" pitchFamily="34" charset="0"/>
                <a:cs typeface="Kokila" panose="020B0604020202020204" pitchFamily="34" charset="0"/>
              </a:rPr>
              <a:t>T</a:t>
            </a:r>
            <a:r>
              <a:rPr lang="hi-IN" altLang="en-US" sz="3733" dirty="0">
                <a:latin typeface="Kokila" panose="020B0604020202020204" pitchFamily="34" charset="0"/>
                <a:cs typeface="Kokila" panose="020B0604020202020204" pitchFamily="34" charset="0"/>
              </a:rPr>
              <a:t>rack पर जाने की अनुमति देता है । </a:t>
            </a:r>
          </a:p>
          <a:p>
            <a:pPr algn="just" eaLnBrk="1" hangingPunct="1"/>
            <a:r>
              <a:rPr lang="hi-IN" altLang="en-US" sz="3733" dirty="0">
                <a:latin typeface="Kokila" panose="020B0604020202020204" pitchFamily="34" charset="0"/>
                <a:cs typeface="Kokila" panose="020B0604020202020204" pitchFamily="34" charset="0"/>
              </a:rPr>
              <a:t>जब लोको कवच को मेन स्टॉप सिग्नल का ओवर राइड, LSS/IBS और ऑटो सिग्नल का </a:t>
            </a:r>
            <a:r>
              <a:rPr lang="hi-IN" altLang="en-US" sz="3733" b="1" dirty="0">
                <a:solidFill>
                  <a:srgbClr val="FFFF00"/>
                </a:solidFill>
                <a:latin typeface="Kokila" panose="020B0604020202020204" pitchFamily="34" charset="0"/>
                <a:cs typeface="Kokila" panose="020B0604020202020204" pitchFamily="34" charset="0"/>
              </a:rPr>
              <a:t>ओवर राइड मिलता है तो यह SR Mode से Onsight Mode में आता है</a:t>
            </a:r>
            <a:r>
              <a:rPr lang="hi-IN" altLang="en-US" sz="3733" dirty="0">
                <a:latin typeface="Kokila" panose="020B0604020202020204" pitchFamily="34" charset="0"/>
                <a:cs typeface="Kokila" panose="020B0604020202020204" pitchFamily="34" charset="0"/>
              </a:rPr>
              <a:t> । </a:t>
            </a:r>
            <a:endParaRPr lang="hi-IN" altLang="en-US" sz="3733" dirty="0">
              <a:solidFill>
                <a:srgbClr val="FF0000"/>
              </a:solidFill>
              <a:latin typeface="Kokila" panose="020B0604020202020204" pitchFamily="34" charset="0"/>
              <a:cs typeface="Kokila" panose="020B0604020202020204" pitchFamily="34" charset="0"/>
            </a:endParaRPr>
          </a:p>
          <a:p>
            <a:pPr algn="just" eaLnBrk="1" hangingPunct="1"/>
            <a:r>
              <a:rPr lang="hi-IN" altLang="en-US" sz="3733" dirty="0">
                <a:latin typeface="Kokila" panose="020B0604020202020204" pitchFamily="34" charset="0"/>
                <a:cs typeface="Kokila" panose="020B0604020202020204" pitchFamily="34" charset="0"/>
              </a:rPr>
              <a:t>जब लोको अगले सिग्नल को ऑफ आस्पेक्ट (लाल को छोडकर) में पार करता है तो सिस्टम औटोमेटिकली इस मोड से बाहर आ जाएगा</a:t>
            </a:r>
            <a:r>
              <a:rPr lang="en-US" altLang="en-US" sz="3733" dirty="0">
                <a:latin typeface="Kokila" panose="020B0604020202020204" pitchFamily="34" charset="0"/>
                <a:cs typeface="Kokila" panose="020B0604020202020204" pitchFamily="34" charset="0"/>
              </a:rPr>
              <a:t> </a:t>
            </a:r>
            <a:r>
              <a:rPr lang="hi-IN" altLang="en-US" sz="3733" dirty="0">
                <a:latin typeface="Kokila" panose="020B0604020202020204" pitchFamily="34" charset="0"/>
                <a:cs typeface="Kokila" panose="020B0604020202020204" pitchFamily="34" charset="0"/>
              </a:rPr>
              <a:t>।</a:t>
            </a:r>
          </a:p>
        </p:txBody>
      </p:sp>
      <p:sp>
        <p:nvSpPr>
          <p:cNvPr id="9" name="Action Button: Go Back or Previous 8">
            <a:hlinkClick r:id="rId4" action="ppaction://hlinksldjump"/>
            <a:extLst>
              <a:ext uri="{FF2B5EF4-FFF2-40B4-BE49-F238E27FC236}">
                <a16:creationId xmlns:a16="http://schemas.microsoft.com/office/drawing/2014/main" id="{A331B4E3-0D5F-F3D8-D5CD-9FE64271B39D}"/>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19">
            <a:extLst>
              <a:ext uri="{FF2B5EF4-FFF2-40B4-BE49-F238E27FC236}">
                <a16:creationId xmlns:a16="http://schemas.microsoft.com/office/drawing/2014/main" id="{4CF271A0-F8E3-B94E-2120-4062EE29884E}"/>
              </a:ext>
            </a:extLst>
          </p:cNvPr>
          <p:cNvSpPr txBox="1">
            <a:spLocks noChangeArrowheads="1"/>
          </p:cNvSpPr>
          <p:nvPr/>
        </p:nvSpPr>
        <p:spPr bwMode="auto">
          <a:xfrm>
            <a:off x="40462" y="1316766"/>
            <a:ext cx="835979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609585" indent="-609585" algn="just">
              <a:buFont typeface="Wingdings" panose="05000000000000000000" pitchFamily="2" charset="2"/>
              <a:buChar char="§"/>
            </a:pPr>
            <a:r>
              <a:rPr lang="hi-IN" altLang="en-US" sz="3600" dirty="0">
                <a:latin typeface="Kokila" panose="020B0604020202020204" pitchFamily="34" charset="0"/>
                <a:cs typeface="Kokila" panose="020B0604020202020204" pitchFamily="34" charset="0"/>
              </a:rPr>
              <a:t>इस मोड को लोको पायलट द्वारा </a:t>
            </a:r>
            <a:r>
              <a:rPr lang="hi-IN" altLang="en-US" sz="3600" b="1" dirty="0">
                <a:solidFill>
                  <a:srgbClr val="FFFF00"/>
                </a:solidFill>
                <a:latin typeface="Kokila" panose="020B0604020202020204" pitchFamily="34" charset="0"/>
                <a:cs typeface="Kokila" panose="020B0604020202020204" pitchFamily="34" charset="0"/>
              </a:rPr>
              <a:t>नहीं चुना जाता है </a:t>
            </a:r>
            <a:r>
              <a:rPr lang="hi-IN" altLang="en-US" sz="3600" dirty="0">
                <a:latin typeface="Kokila" panose="020B0604020202020204" pitchFamily="34" charset="0"/>
                <a:cs typeface="Kokila" panose="020B0604020202020204" pitchFamily="34" charset="0"/>
              </a:rPr>
              <a:t>बल्कि कवच ऑपरेशन संबन्धित सभी कंडीशन पूरी होने पर सिस्टम ऑटोमेटिकली </a:t>
            </a:r>
            <a:r>
              <a:rPr lang="en-US" altLang="en-US" sz="3600" dirty="0">
                <a:latin typeface="Kokila" panose="020B0604020202020204" pitchFamily="34" charset="0"/>
                <a:cs typeface="Kokila" panose="020B0604020202020204" pitchFamily="34" charset="0"/>
              </a:rPr>
              <a:t>FS</a:t>
            </a:r>
            <a:r>
              <a:rPr lang="hi-IN" altLang="en-US" sz="3600" dirty="0">
                <a:latin typeface="Kokila" panose="020B0604020202020204" pitchFamily="34" charset="0"/>
                <a:cs typeface="Kokila" panose="020B0604020202020204" pitchFamily="34" charset="0"/>
              </a:rPr>
              <a:t> मोड में आ जाता है</a:t>
            </a:r>
            <a:r>
              <a:rPr lang="en-US" altLang="en-US" sz="3600" dirty="0">
                <a:latin typeface="Kokila" panose="020B0604020202020204" pitchFamily="34" charset="0"/>
                <a:cs typeface="Kokila" panose="020B0604020202020204" pitchFamily="34" charset="0"/>
              </a:rPr>
              <a:t> </a:t>
            </a:r>
            <a:r>
              <a:rPr lang="hi-IN" altLang="en-US" sz="3600" dirty="0">
                <a:latin typeface="Kokila" panose="020B0604020202020204" pitchFamily="34" charset="0"/>
                <a:cs typeface="Kokila" panose="020B0604020202020204" pitchFamily="34" charset="0"/>
              </a:rPr>
              <a:t>।</a:t>
            </a:r>
          </a:p>
          <a:p>
            <a:pPr marL="609585" indent="-609585" algn="just">
              <a:buFont typeface="Wingdings" panose="05000000000000000000" pitchFamily="2" charset="2"/>
              <a:buChar char="§"/>
            </a:pPr>
            <a:r>
              <a:rPr lang="hi-IN" altLang="en-US" sz="3600" dirty="0">
                <a:latin typeface="Kokila" panose="020B0604020202020204" pitchFamily="34" charset="0"/>
                <a:cs typeface="Kokila" panose="020B0604020202020204" pitchFamily="34" charset="0"/>
              </a:rPr>
              <a:t>जब ट्रेन तथा ट्रैक का सभी डाटा Static Speed Profile सहित, 3000 मीटर तक या मूवमेंट अथॉरिटी(MA), दोनों में जो भी कम हो तो सिस्टम </a:t>
            </a:r>
            <a:r>
              <a:rPr lang="en-US" altLang="en-US" sz="3600" dirty="0">
                <a:latin typeface="Kokila" panose="020B0604020202020204" pitchFamily="34" charset="0"/>
                <a:cs typeface="Kokila" panose="020B0604020202020204" pitchFamily="34" charset="0"/>
              </a:rPr>
              <a:t>FS </a:t>
            </a:r>
            <a:r>
              <a:rPr lang="hi-IN" altLang="en-US" sz="3600" dirty="0">
                <a:latin typeface="Kokila" panose="020B0604020202020204" pitchFamily="34" charset="0"/>
                <a:cs typeface="Kokila" panose="020B0604020202020204" pitchFamily="34" charset="0"/>
              </a:rPr>
              <a:t>मोड में आ जाता है।</a:t>
            </a:r>
            <a:endParaRPr lang="en-US" altLang="en-US" sz="3600" dirty="0">
              <a:latin typeface="Kokila" panose="020B0604020202020204" pitchFamily="34" charset="0"/>
              <a:cs typeface="Kokila" panose="020B0604020202020204" pitchFamily="34" charset="0"/>
            </a:endParaRPr>
          </a:p>
          <a:p>
            <a:pPr marL="609585" indent="-609585" algn="just">
              <a:buFont typeface="Wingdings" panose="05000000000000000000" pitchFamily="2" charset="2"/>
              <a:buChar char="§"/>
            </a:pPr>
            <a:r>
              <a:rPr lang="hi-IN" altLang="en-US" sz="3600" dirty="0">
                <a:latin typeface="Kokila" panose="020B0604020202020204" pitchFamily="34" charset="0"/>
                <a:cs typeface="Kokila" panose="020B0604020202020204" pitchFamily="34" charset="0"/>
              </a:rPr>
              <a:t>इस मोड में ग्रेडिएंट, LC गेट, आनेवाले </a:t>
            </a:r>
            <a:r>
              <a:rPr lang="en-US" altLang="en-US" sz="3600" dirty="0">
                <a:latin typeface="Kokila" panose="020B0604020202020204" pitchFamily="34" charset="0"/>
                <a:cs typeface="Kokila" panose="020B0604020202020204" pitchFamily="34" charset="0"/>
              </a:rPr>
              <a:t>Stop Signal </a:t>
            </a:r>
            <a:r>
              <a:rPr lang="hi-IN" altLang="en-US" sz="3600" dirty="0">
                <a:latin typeface="Kokila" panose="020B0604020202020204" pitchFamily="34" charset="0"/>
                <a:cs typeface="Kokila" panose="020B0604020202020204" pitchFamily="34" charset="0"/>
              </a:rPr>
              <a:t>की दूरी, सिग्नल का आस्पेक्ट, टर्न आउट,</a:t>
            </a:r>
            <a:r>
              <a:rPr lang="en-US" altLang="en-US" sz="3600" dirty="0">
                <a:latin typeface="Kokila" panose="020B0604020202020204" pitchFamily="34" charset="0"/>
                <a:cs typeface="Kokila" panose="020B0604020202020204" pitchFamily="34" charset="0"/>
              </a:rPr>
              <a:t> </a:t>
            </a:r>
            <a:r>
              <a:rPr lang="hi-IN" altLang="en-US" sz="3600" dirty="0">
                <a:latin typeface="Kokila" panose="020B0604020202020204" pitchFamily="34" charset="0"/>
                <a:cs typeface="Kokila" panose="020B0604020202020204" pitchFamily="34" charset="0"/>
              </a:rPr>
              <a:t>TAG की दूरी,</a:t>
            </a:r>
            <a:r>
              <a:rPr lang="en-US" altLang="en-US" sz="3600" dirty="0">
                <a:latin typeface="Kokila" panose="020B0604020202020204" pitchFamily="34" charset="0"/>
                <a:cs typeface="Kokila" panose="020B0604020202020204" pitchFamily="34" charset="0"/>
              </a:rPr>
              <a:t> </a:t>
            </a:r>
            <a:r>
              <a:rPr lang="hi-IN" altLang="en-US" sz="3600" dirty="0">
                <a:latin typeface="Kokila" panose="020B0604020202020204" pitchFamily="34" charset="0"/>
                <a:cs typeface="Kokila" panose="020B0604020202020204" pitchFamily="34" charset="0"/>
              </a:rPr>
              <a:t>TSR</a:t>
            </a:r>
            <a:r>
              <a:rPr lang="en-US" altLang="en-US" sz="3600" dirty="0">
                <a:latin typeface="Kokila" panose="020B0604020202020204" pitchFamily="34" charset="0"/>
                <a:cs typeface="Kokila" panose="020B0604020202020204" pitchFamily="34" charset="0"/>
              </a:rPr>
              <a:t> </a:t>
            </a:r>
            <a:r>
              <a:rPr lang="hi-IN" altLang="en-US" sz="3600" dirty="0">
                <a:latin typeface="Kokila" panose="020B0604020202020204" pitchFamily="34" charset="0"/>
                <a:cs typeface="Kokila" panose="020B0604020202020204" pitchFamily="34" charset="0"/>
              </a:rPr>
              <a:t>एवं ट्रैक की कंडीशन इत्यादि की जानकारी लोको पायलट को मिलती  है</a:t>
            </a:r>
            <a:r>
              <a:rPr lang="en-US" altLang="en-US" sz="3600" dirty="0">
                <a:latin typeface="Kokila" panose="020B0604020202020204" pitchFamily="34" charset="0"/>
                <a:cs typeface="Kokila" panose="020B0604020202020204" pitchFamily="34" charset="0"/>
              </a:rPr>
              <a:t> </a:t>
            </a:r>
            <a:r>
              <a:rPr lang="hi-IN" altLang="en-US" sz="3600" dirty="0">
                <a:latin typeface="Kokila" panose="020B0604020202020204" pitchFamily="34" charset="0"/>
                <a:cs typeface="Kokila" panose="020B0604020202020204" pitchFamily="34" charset="0"/>
              </a:rPr>
              <a:t>।        </a:t>
            </a:r>
            <a:endParaRPr lang="en-US" altLang="en-US" sz="3600" dirty="0">
              <a:latin typeface="Kokila" panose="020B0604020202020204" pitchFamily="34" charset="0"/>
              <a:cs typeface="Kokila" panose="020B0604020202020204" pitchFamily="34" charset="0"/>
            </a:endParaRPr>
          </a:p>
        </p:txBody>
      </p:sp>
      <p:pic>
        <p:nvPicPr>
          <p:cNvPr id="13" name="Content Placeholder 6" descr="loopline speed">
            <a:extLst>
              <a:ext uri="{FF2B5EF4-FFF2-40B4-BE49-F238E27FC236}">
                <a16:creationId xmlns:a16="http://schemas.microsoft.com/office/drawing/2014/main" id="{3A69AB55-318D-C23B-A1E5-69D809E9E361}"/>
              </a:ext>
            </a:extLst>
          </p:cNvPr>
          <p:cNvPicPr>
            <a:picLocks noChangeAspect="1" noChangeArrowheads="1"/>
          </p:cNvPicPr>
          <p:nvPr/>
        </p:nvPicPr>
        <p:blipFill>
          <a:blip r:embed="rId2"/>
          <a:srcRect/>
          <a:stretch>
            <a:fillRect/>
          </a:stretch>
        </p:blipFill>
        <p:spPr>
          <a:xfrm>
            <a:off x="8496267" y="1316765"/>
            <a:ext cx="3531871" cy="31546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E8CFDD50-21D3-F556-1238-63519C7B406D}"/>
              </a:ext>
            </a:extLst>
          </p:cNvPr>
          <p:cNvGrpSpPr/>
          <p:nvPr/>
        </p:nvGrpSpPr>
        <p:grpSpPr>
          <a:xfrm>
            <a:off x="0" y="260649"/>
            <a:ext cx="12191999" cy="900113"/>
            <a:chOff x="899592" y="195486"/>
            <a:chExt cx="7517635" cy="675085"/>
          </a:xfrm>
        </p:grpSpPr>
        <p:grpSp>
          <p:nvGrpSpPr>
            <p:cNvPr id="2" name="Group 1">
              <a:extLst>
                <a:ext uri="{FF2B5EF4-FFF2-40B4-BE49-F238E27FC236}">
                  <a16:creationId xmlns:a16="http://schemas.microsoft.com/office/drawing/2014/main" id="{53D3D539-DB9E-1810-3BC5-A26764E3DBE8}"/>
                </a:ext>
              </a:extLst>
            </p:cNvPr>
            <p:cNvGrpSpPr/>
            <p:nvPr/>
          </p:nvGrpSpPr>
          <p:grpSpPr>
            <a:xfrm>
              <a:off x="899592" y="195486"/>
              <a:ext cx="7517635" cy="675085"/>
              <a:chOff x="1465660" y="185738"/>
              <a:chExt cx="6212681" cy="750094"/>
            </a:xfrm>
          </p:grpSpPr>
          <p:sp>
            <p:nvSpPr>
              <p:cNvPr id="3" name="object 8">
                <a:extLst>
                  <a:ext uri="{FF2B5EF4-FFF2-40B4-BE49-F238E27FC236}">
                    <a16:creationId xmlns:a16="http://schemas.microsoft.com/office/drawing/2014/main" id="{9E9B2307-0181-3AC0-633C-D935469D522B}"/>
                  </a:ext>
                </a:extLst>
              </p:cNvPr>
              <p:cNvSpPr>
                <a:spLocks noChangeArrowheads="1"/>
              </p:cNvSpPr>
              <p:nvPr/>
            </p:nvSpPr>
            <p:spPr bwMode="auto">
              <a:xfrm>
                <a:off x="1486278" y="206360"/>
                <a:ext cx="6171254" cy="70866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dirty="0"/>
              </a:p>
            </p:txBody>
          </p:sp>
          <p:sp>
            <p:nvSpPr>
              <p:cNvPr id="4" name="object 9">
                <a:extLst>
                  <a:ext uri="{FF2B5EF4-FFF2-40B4-BE49-F238E27FC236}">
                    <a16:creationId xmlns:a16="http://schemas.microsoft.com/office/drawing/2014/main" id="{C9C7E3C1-F565-A37E-3674-8A34B10B21AC}"/>
                  </a:ext>
                </a:extLst>
              </p:cNvPr>
              <p:cNvSpPr>
                <a:spLocks noChangeArrowheads="1"/>
              </p:cNvSpPr>
              <p:nvPr/>
            </p:nvSpPr>
            <p:spPr bwMode="auto">
              <a:xfrm>
                <a:off x="1465660" y="185738"/>
                <a:ext cx="6212681" cy="750094"/>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5" name="object 12">
                <a:extLst>
                  <a:ext uri="{FF2B5EF4-FFF2-40B4-BE49-F238E27FC236}">
                    <a16:creationId xmlns:a16="http://schemas.microsoft.com/office/drawing/2014/main" id="{DEC63584-72C7-EC24-4197-DE57B5EC60D4}"/>
                  </a:ext>
                </a:extLst>
              </p:cNvPr>
              <p:cNvSpPr>
                <a:spLocks noChangeArrowheads="1"/>
              </p:cNvSpPr>
              <p:nvPr/>
            </p:nvSpPr>
            <p:spPr bwMode="auto">
              <a:xfrm>
                <a:off x="1502174" y="244888"/>
                <a:ext cx="766851" cy="654368"/>
              </a:xfrm>
              <a:custGeom>
                <a:avLst/>
                <a:gdLst>
                  <a:gd name="T0" fmla="*/ 1247661 w 1275714"/>
                  <a:gd name="T1" fmla="*/ 0 h 872490"/>
                  <a:gd name="T2" fmla="*/ 27508 w 1275714"/>
                  <a:gd name="T3" fmla="*/ 0 h 872490"/>
                  <a:gd name="T4" fmla="*/ 16802 w 1275714"/>
                  <a:gd name="T5" fmla="*/ 2160 h 872490"/>
                  <a:gd name="T6" fmla="*/ 8058 w 1275714"/>
                  <a:gd name="T7" fmla="*/ 8048 h 872490"/>
                  <a:gd name="T8" fmla="*/ 2162 w 1275714"/>
                  <a:gd name="T9" fmla="*/ 16769 h 872490"/>
                  <a:gd name="T10" fmla="*/ 0 w 1275714"/>
                  <a:gd name="T11" fmla="*/ 27432 h 872490"/>
                  <a:gd name="T12" fmla="*/ 0 w 1275714"/>
                  <a:gd name="T13" fmla="*/ 844550 h 872490"/>
                  <a:gd name="T14" fmla="*/ 2162 w 1275714"/>
                  <a:gd name="T15" fmla="*/ 855212 h 872490"/>
                  <a:gd name="T16" fmla="*/ 8058 w 1275714"/>
                  <a:gd name="T17" fmla="*/ 863933 h 872490"/>
                  <a:gd name="T18" fmla="*/ 16802 w 1275714"/>
                  <a:gd name="T19" fmla="*/ 869821 h 872490"/>
                  <a:gd name="T20" fmla="*/ 27508 w 1275714"/>
                  <a:gd name="T21" fmla="*/ 871982 h 872490"/>
                  <a:gd name="T22" fmla="*/ 1247661 w 1275714"/>
                  <a:gd name="T23" fmla="*/ 871982 h 872490"/>
                  <a:gd name="T24" fmla="*/ 1258323 w 1275714"/>
                  <a:gd name="T25" fmla="*/ 869821 h 872490"/>
                  <a:gd name="T26" fmla="*/ 1267045 w 1275714"/>
                  <a:gd name="T27" fmla="*/ 863933 h 872490"/>
                  <a:gd name="T28" fmla="*/ 1272932 w 1275714"/>
                  <a:gd name="T29" fmla="*/ 855212 h 872490"/>
                  <a:gd name="T30" fmla="*/ 1275093 w 1275714"/>
                  <a:gd name="T31" fmla="*/ 844550 h 872490"/>
                  <a:gd name="T32" fmla="*/ 1275093 w 1275714"/>
                  <a:gd name="T33" fmla="*/ 838962 h 872490"/>
                  <a:gd name="T34" fmla="*/ 33007 w 1275714"/>
                  <a:gd name="T35" fmla="*/ 838962 h 872490"/>
                  <a:gd name="T36" fmla="*/ 33007 w 1275714"/>
                  <a:gd name="T37" fmla="*/ 33020 h 872490"/>
                  <a:gd name="T38" fmla="*/ 1275093 w 1275714"/>
                  <a:gd name="T39" fmla="*/ 33020 h 872490"/>
                  <a:gd name="T40" fmla="*/ 1275093 w 1275714"/>
                  <a:gd name="T41" fmla="*/ 27432 h 872490"/>
                  <a:gd name="T42" fmla="*/ 1272932 w 1275714"/>
                  <a:gd name="T43" fmla="*/ 16769 h 872490"/>
                  <a:gd name="T44" fmla="*/ 1267045 w 1275714"/>
                  <a:gd name="T45" fmla="*/ 8048 h 872490"/>
                  <a:gd name="T46" fmla="*/ 1258323 w 1275714"/>
                  <a:gd name="T47" fmla="*/ 2160 h 872490"/>
                  <a:gd name="T48" fmla="*/ 1247661 w 1275714"/>
                  <a:gd name="T49" fmla="*/ 0 h 872490"/>
                  <a:gd name="T50" fmla="*/ 1275093 w 1275714"/>
                  <a:gd name="T51" fmla="*/ 33020 h 872490"/>
                  <a:gd name="T52" fmla="*/ 1242073 w 1275714"/>
                  <a:gd name="T53" fmla="*/ 33020 h 872490"/>
                  <a:gd name="T54" fmla="*/ 1242073 w 1275714"/>
                  <a:gd name="T55" fmla="*/ 838962 h 872490"/>
                  <a:gd name="T56" fmla="*/ 1275093 w 1275714"/>
                  <a:gd name="T57" fmla="*/ 838962 h 872490"/>
                  <a:gd name="T58" fmla="*/ 1275093 w 1275714"/>
                  <a:gd name="T59" fmla="*/ 33020 h 872490"/>
                  <a:gd name="T60" fmla="*/ 1231151 w 1275714"/>
                  <a:gd name="T61" fmla="*/ 43942 h 872490"/>
                  <a:gd name="T62" fmla="*/ 44005 w 1275714"/>
                  <a:gd name="T63" fmla="*/ 43942 h 872490"/>
                  <a:gd name="T64" fmla="*/ 44005 w 1275714"/>
                  <a:gd name="T65" fmla="*/ 828040 h 872490"/>
                  <a:gd name="T66" fmla="*/ 1231151 w 1275714"/>
                  <a:gd name="T67" fmla="*/ 828040 h 872490"/>
                  <a:gd name="T68" fmla="*/ 1231151 w 1275714"/>
                  <a:gd name="T69" fmla="*/ 816991 h 872490"/>
                  <a:gd name="T70" fmla="*/ 55003 w 1275714"/>
                  <a:gd name="T71" fmla="*/ 816991 h 872490"/>
                  <a:gd name="T72" fmla="*/ 55003 w 1275714"/>
                  <a:gd name="T73" fmla="*/ 54991 h 872490"/>
                  <a:gd name="T74" fmla="*/ 1231151 w 1275714"/>
                  <a:gd name="T75" fmla="*/ 54991 h 872490"/>
                  <a:gd name="T76" fmla="*/ 1231151 w 1275714"/>
                  <a:gd name="T77" fmla="*/ 43942 h 872490"/>
                  <a:gd name="T78" fmla="*/ 1231151 w 1275714"/>
                  <a:gd name="T79" fmla="*/ 54991 h 872490"/>
                  <a:gd name="T80" fmla="*/ 1220102 w 1275714"/>
                  <a:gd name="T81" fmla="*/ 54991 h 872490"/>
                  <a:gd name="T82" fmla="*/ 1220102 w 1275714"/>
                  <a:gd name="T83" fmla="*/ 816991 h 872490"/>
                  <a:gd name="T84" fmla="*/ 1231151 w 1275714"/>
                  <a:gd name="T85" fmla="*/ 816991 h 872490"/>
                  <a:gd name="T86" fmla="*/ 1231151 w 1275714"/>
                  <a:gd name="T87" fmla="*/ 54991 h 872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75714"/>
                  <a:gd name="T133" fmla="*/ 0 h 872490"/>
                  <a:gd name="T134" fmla="*/ 1275714 w 1275714"/>
                  <a:gd name="T135" fmla="*/ 872490 h 872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75714" h="872490">
                    <a:moveTo>
                      <a:pt x="1247660" y="0"/>
                    </a:moveTo>
                    <a:lnTo>
                      <a:pt x="27508" y="0"/>
                    </a:lnTo>
                    <a:lnTo>
                      <a:pt x="16802" y="2160"/>
                    </a:lnTo>
                    <a:lnTo>
                      <a:pt x="8058" y="8048"/>
                    </a:lnTo>
                    <a:lnTo>
                      <a:pt x="2162" y="16769"/>
                    </a:lnTo>
                    <a:lnTo>
                      <a:pt x="0" y="27432"/>
                    </a:lnTo>
                    <a:lnTo>
                      <a:pt x="0" y="844550"/>
                    </a:lnTo>
                    <a:lnTo>
                      <a:pt x="2162" y="855212"/>
                    </a:lnTo>
                    <a:lnTo>
                      <a:pt x="8058" y="863933"/>
                    </a:lnTo>
                    <a:lnTo>
                      <a:pt x="16802" y="869821"/>
                    </a:lnTo>
                    <a:lnTo>
                      <a:pt x="27508" y="871982"/>
                    </a:lnTo>
                    <a:lnTo>
                      <a:pt x="1247660" y="871982"/>
                    </a:lnTo>
                    <a:lnTo>
                      <a:pt x="1258322" y="869821"/>
                    </a:lnTo>
                    <a:lnTo>
                      <a:pt x="1267044" y="863933"/>
                    </a:lnTo>
                    <a:lnTo>
                      <a:pt x="1272931" y="855212"/>
                    </a:lnTo>
                    <a:lnTo>
                      <a:pt x="1275092" y="844550"/>
                    </a:lnTo>
                    <a:lnTo>
                      <a:pt x="1275092" y="838962"/>
                    </a:lnTo>
                    <a:lnTo>
                      <a:pt x="33007" y="838962"/>
                    </a:lnTo>
                    <a:lnTo>
                      <a:pt x="33007" y="33020"/>
                    </a:lnTo>
                    <a:lnTo>
                      <a:pt x="1275092" y="33020"/>
                    </a:lnTo>
                    <a:lnTo>
                      <a:pt x="1275092" y="27432"/>
                    </a:lnTo>
                    <a:lnTo>
                      <a:pt x="1272931" y="16769"/>
                    </a:lnTo>
                    <a:lnTo>
                      <a:pt x="1267044" y="8048"/>
                    </a:lnTo>
                    <a:lnTo>
                      <a:pt x="1258322" y="2160"/>
                    </a:lnTo>
                    <a:lnTo>
                      <a:pt x="1247660" y="0"/>
                    </a:lnTo>
                    <a:close/>
                  </a:path>
                  <a:path w="1275714" h="872490">
                    <a:moveTo>
                      <a:pt x="1275092" y="33020"/>
                    </a:moveTo>
                    <a:lnTo>
                      <a:pt x="1242072" y="33020"/>
                    </a:lnTo>
                    <a:lnTo>
                      <a:pt x="1242072" y="838962"/>
                    </a:lnTo>
                    <a:lnTo>
                      <a:pt x="1275092" y="838962"/>
                    </a:lnTo>
                    <a:lnTo>
                      <a:pt x="1275092" y="33020"/>
                    </a:lnTo>
                    <a:close/>
                  </a:path>
                  <a:path w="1275714" h="872490">
                    <a:moveTo>
                      <a:pt x="1231150" y="43942"/>
                    </a:moveTo>
                    <a:lnTo>
                      <a:pt x="44005" y="43942"/>
                    </a:lnTo>
                    <a:lnTo>
                      <a:pt x="44005" y="828040"/>
                    </a:lnTo>
                    <a:lnTo>
                      <a:pt x="1231150" y="828040"/>
                    </a:lnTo>
                    <a:lnTo>
                      <a:pt x="1231150" y="816991"/>
                    </a:lnTo>
                    <a:lnTo>
                      <a:pt x="55003" y="816991"/>
                    </a:lnTo>
                    <a:lnTo>
                      <a:pt x="55003" y="54991"/>
                    </a:lnTo>
                    <a:lnTo>
                      <a:pt x="1231150" y="54991"/>
                    </a:lnTo>
                    <a:lnTo>
                      <a:pt x="1231150" y="43942"/>
                    </a:lnTo>
                    <a:close/>
                  </a:path>
                  <a:path w="1275714" h="872490">
                    <a:moveTo>
                      <a:pt x="1231150" y="54991"/>
                    </a:moveTo>
                    <a:lnTo>
                      <a:pt x="1220101" y="54991"/>
                    </a:lnTo>
                    <a:lnTo>
                      <a:pt x="1220101" y="816991"/>
                    </a:lnTo>
                    <a:lnTo>
                      <a:pt x="1231150" y="816991"/>
                    </a:lnTo>
                    <a:lnTo>
                      <a:pt x="1231150"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6" name="Rectangle 5">
                <a:extLst>
                  <a:ext uri="{FF2B5EF4-FFF2-40B4-BE49-F238E27FC236}">
                    <a16:creationId xmlns:a16="http://schemas.microsoft.com/office/drawing/2014/main" id="{6E815282-06F4-EB0D-5316-82D785EB1651}"/>
                  </a:ext>
                </a:extLst>
              </p:cNvPr>
              <p:cNvSpPr/>
              <p:nvPr/>
            </p:nvSpPr>
            <p:spPr>
              <a:xfrm>
                <a:off x="2284921" y="233506"/>
                <a:ext cx="5373179" cy="6543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FULL SUPERVISION MODE</a:t>
                </a:r>
                <a:endPar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7" name="object 11">
              <a:extLst>
                <a:ext uri="{FF2B5EF4-FFF2-40B4-BE49-F238E27FC236}">
                  <a16:creationId xmlns:a16="http://schemas.microsoft.com/office/drawing/2014/main" id="{7DD4E7DB-A59F-9D8D-103D-E321ED2883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669" y="237326"/>
              <a:ext cx="871488" cy="58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Action Button: Go Back or Previous 8">
            <a:hlinkClick r:id="rId4" action="ppaction://hlinksldjump"/>
            <a:extLst>
              <a:ext uri="{FF2B5EF4-FFF2-40B4-BE49-F238E27FC236}">
                <a16:creationId xmlns:a16="http://schemas.microsoft.com/office/drawing/2014/main" id="{8164E67B-731D-0CB2-6F4A-0D74AEE0EB7B}"/>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D311C-BA90-B0B7-FB3C-3417A14A77F6}"/>
            </a:ext>
          </a:extLst>
        </p:cNvPr>
        <p:cNvGrpSpPr/>
        <p:nvPr/>
      </p:nvGrpSpPr>
      <p:grpSpPr>
        <a:xfrm>
          <a:off x="0" y="0"/>
          <a:ext cx="0" cy="0"/>
          <a:chOff x="0" y="0"/>
          <a:chExt cx="0" cy="0"/>
        </a:xfrm>
      </p:grpSpPr>
      <p:sp>
        <p:nvSpPr>
          <p:cNvPr id="2" name="TextBox 18">
            <a:extLst>
              <a:ext uri="{FF2B5EF4-FFF2-40B4-BE49-F238E27FC236}">
                <a16:creationId xmlns:a16="http://schemas.microsoft.com/office/drawing/2014/main" id="{99A1461C-54DE-7D82-E431-EB8C586F1B7C}"/>
              </a:ext>
            </a:extLst>
          </p:cNvPr>
          <p:cNvSpPr txBox="1">
            <a:spLocks noChangeArrowheads="1"/>
          </p:cNvSpPr>
          <p:nvPr/>
        </p:nvSpPr>
        <p:spPr bwMode="auto">
          <a:xfrm>
            <a:off x="0" y="718500"/>
            <a:ext cx="12151161" cy="629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2520" dirty="0">
                <a:latin typeface="Kokila" panose="020B0604020202020204" pitchFamily="34" charset="0"/>
                <a:cs typeface="Kokila" panose="020B0604020202020204" pitchFamily="34" charset="0"/>
              </a:rPr>
              <a:t>इस मोड में प्रवेश का चयन लोको पायलट द्वारा OVRD और CNFM सॉफ्ट की दबाकर किया जाता है</a:t>
            </a:r>
            <a:r>
              <a:rPr lang="en-US" altLang="en-US" sz="2520" dirty="0">
                <a:latin typeface="Kokila" panose="020B0604020202020204" pitchFamily="34" charset="0"/>
                <a:cs typeface="Kokila" panose="020B0604020202020204" pitchFamily="34" charset="0"/>
              </a:rPr>
              <a:t> </a:t>
            </a:r>
            <a:r>
              <a:rPr lang="hi-IN" altLang="en-US" sz="2520" dirty="0">
                <a:latin typeface="Kokila" panose="020B0604020202020204" pitchFamily="34" charset="0"/>
                <a:cs typeface="Kokila" panose="020B0604020202020204" pitchFamily="34" charset="0"/>
              </a:rPr>
              <a:t>।</a:t>
            </a:r>
          </a:p>
          <a:p>
            <a:pPr algn="just" eaLnBrk="1" hangingPunct="1">
              <a:buFont typeface="Arial" panose="020B0604020202020204" pitchFamily="34" charset="0"/>
              <a:buChar char="•"/>
            </a:pPr>
            <a:r>
              <a:rPr lang="hi-IN" altLang="en-US" sz="2520" dirty="0">
                <a:latin typeface="Kokila" panose="020B0604020202020204" pitchFamily="34" charset="0"/>
                <a:cs typeface="Kokila" panose="020B0604020202020204" pitchFamily="34" charset="0"/>
              </a:rPr>
              <a:t>LSS और IBS सिग्नल के केस में यदि एडवांस में अथॉरिटी टू प्रोसीड मिला हुआ है तो चलती गाड़ी में भी इस मोड को सिलेक्ट कर सकते हैं इसमें Time Out लागू नहीं होता है ।</a:t>
            </a:r>
          </a:p>
          <a:p>
            <a:pPr algn="just" eaLnBrk="1" hangingPunct="1">
              <a:buFont typeface="Arial" panose="020B0604020202020204" pitchFamily="34" charset="0"/>
              <a:buChar char="•"/>
            </a:pPr>
            <a:r>
              <a:rPr lang="en-US" altLang="en-US" sz="2520" dirty="0">
                <a:latin typeface="Kokila" panose="020B0604020202020204" pitchFamily="34" charset="0"/>
                <a:cs typeface="Kokila" panose="020B0604020202020204" pitchFamily="34" charset="0"/>
              </a:rPr>
              <a:t>Home</a:t>
            </a:r>
            <a:r>
              <a:rPr lang="hi-IN" altLang="en-US" sz="2520" dirty="0">
                <a:latin typeface="Kokila" panose="020B0604020202020204" pitchFamily="34" charset="0"/>
                <a:cs typeface="Kokila" panose="020B0604020202020204" pitchFamily="34" charset="0"/>
              </a:rPr>
              <a:t>/Starter</a:t>
            </a:r>
            <a:r>
              <a:rPr lang="en-US" altLang="en-US" sz="2520" dirty="0">
                <a:latin typeface="Kokila" panose="020B0604020202020204" pitchFamily="34" charset="0"/>
                <a:cs typeface="Kokila" panose="020B0604020202020204" pitchFamily="34" charset="0"/>
              </a:rPr>
              <a:t> </a:t>
            </a:r>
            <a:r>
              <a:rPr lang="hi-IN" altLang="en-US" sz="2520" dirty="0">
                <a:latin typeface="Kokila" panose="020B0604020202020204" pitchFamily="34" charset="0"/>
                <a:cs typeface="Kokila" panose="020B0604020202020204" pitchFamily="34" charset="0"/>
              </a:rPr>
              <a:t>के केस में ट्रेन की खड़ी अवस्था में अथॉरिटी टू प्रोसीड मिलने पर </a:t>
            </a:r>
            <a:r>
              <a:rPr lang="en-US" altLang="en-US" sz="2520" dirty="0">
                <a:latin typeface="Kokila" panose="020B0604020202020204" pitchFamily="34" charset="0"/>
                <a:cs typeface="Kokila" panose="020B0604020202020204" pitchFamily="34" charset="0"/>
              </a:rPr>
              <a:t>Approaching Signal </a:t>
            </a:r>
            <a:r>
              <a:rPr lang="hi-IN" altLang="en-US" sz="2520" dirty="0">
                <a:latin typeface="Kokila" panose="020B0604020202020204" pitchFamily="34" charset="0"/>
                <a:cs typeface="Kokila" panose="020B0604020202020204" pitchFamily="34" charset="0"/>
              </a:rPr>
              <a:t>से</a:t>
            </a:r>
            <a:r>
              <a:rPr lang="en-US" altLang="en-US" sz="2520" dirty="0">
                <a:latin typeface="Kokila" panose="020B0604020202020204" pitchFamily="34" charset="0"/>
                <a:cs typeface="Kokila" panose="020B0604020202020204" pitchFamily="34" charset="0"/>
              </a:rPr>
              <a:t> 200 m</a:t>
            </a:r>
            <a:r>
              <a:rPr lang="hi-IN" altLang="en-US" sz="2520" dirty="0">
                <a:latin typeface="Kokila" panose="020B0604020202020204" pitchFamily="34" charset="0"/>
                <a:cs typeface="Kokila" panose="020B0604020202020204" pitchFamily="34" charset="0"/>
              </a:rPr>
              <a:t> के अन्दर इस मोड को सिलेक्ट कर सकते हैं तथा अधिकतम गति 15 kmph इसमें Time Out 240 सेकंड है</a:t>
            </a:r>
            <a:r>
              <a:rPr lang="en-US" altLang="en-US" sz="2520" dirty="0">
                <a:latin typeface="Kokila" panose="020B0604020202020204" pitchFamily="34" charset="0"/>
                <a:cs typeface="Kokila" panose="020B0604020202020204" pitchFamily="34" charset="0"/>
              </a:rPr>
              <a:t> </a:t>
            </a:r>
            <a:r>
              <a:rPr lang="hi-IN" altLang="en-US" sz="2520" dirty="0">
                <a:latin typeface="Kokila" panose="020B0604020202020204" pitchFamily="34" charset="0"/>
                <a:cs typeface="Kokila" panose="020B0604020202020204" pitchFamily="34" charset="0"/>
              </a:rPr>
              <a:t>।</a:t>
            </a:r>
            <a:endParaRPr lang="en-US" altLang="en-US" sz="2520" dirty="0">
              <a:latin typeface="Kokila" panose="020B0604020202020204" pitchFamily="34" charset="0"/>
              <a:cs typeface="Kokila" panose="020B0604020202020204" pitchFamily="34" charset="0"/>
            </a:endParaRPr>
          </a:p>
          <a:p>
            <a:pPr algn="just" eaLnBrk="1" hangingPunct="1">
              <a:buFont typeface="Arial" panose="020B0604020202020204" pitchFamily="34" charset="0"/>
              <a:buChar char="•"/>
            </a:pPr>
            <a:r>
              <a:rPr lang="hi-IN" altLang="en-US" sz="2520" dirty="0">
                <a:latin typeface="Kokila" panose="020B0604020202020204" pitchFamily="34" charset="0"/>
                <a:cs typeface="Kokila" panose="020B0604020202020204" pitchFamily="34" charset="0"/>
              </a:rPr>
              <a:t>Automatic Signal के केस में </a:t>
            </a:r>
            <a:r>
              <a:rPr lang="en-US" altLang="en-US" sz="2520" dirty="0">
                <a:latin typeface="Kokila" panose="020B0604020202020204" pitchFamily="34" charset="0"/>
                <a:cs typeface="Kokila" panose="020B0604020202020204" pitchFamily="34" charset="0"/>
              </a:rPr>
              <a:t>Approaching </a:t>
            </a:r>
            <a:r>
              <a:rPr lang="hi-IN" altLang="en-US" sz="2520" dirty="0">
                <a:latin typeface="Kokila" panose="020B0604020202020204" pitchFamily="34" charset="0"/>
                <a:cs typeface="Kokila" panose="020B0604020202020204" pitchFamily="34" charset="0"/>
              </a:rPr>
              <a:t>Automatic </a:t>
            </a:r>
            <a:r>
              <a:rPr lang="en-US" altLang="en-US" sz="2520" dirty="0">
                <a:latin typeface="Kokila" panose="020B0604020202020204" pitchFamily="34" charset="0"/>
                <a:cs typeface="Kokila" panose="020B0604020202020204" pitchFamily="34" charset="0"/>
              </a:rPr>
              <a:t>Signal </a:t>
            </a:r>
            <a:r>
              <a:rPr lang="hi-IN" altLang="en-US" sz="2520" dirty="0">
                <a:latin typeface="Kokila" panose="020B0604020202020204" pitchFamily="34" charset="0"/>
                <a:cs typeface="Kokila" panose="020B0604020202020204" pitchFamily="34" charset="0"/>
              </a:rPr>
              <a:t>से </a:t>
            </a:r>
            <a:r>
              <a:rPr lang="en-US" altLang="en-US" sz="2520" dirty="0">
                <a:latin typeface="Kokila" panose="020B0604020202020204" pitchFamily="34" charset="0"/>
                <a:cs typeface="Kokila" panose="020B0604020202020204" pitchFamily="34" charset="0"/>
              </a:rPr>
              <a:t>200 m</a:t>
            </a:r>
            <a:r>
              <a:rPr lang="hi-IN" altLang="en-US" sz="2520" dirty="0">
                <a:latin typeface="Kokila" panose="020B0604020202020204" pitchFamily="34" charset="0"/>
                <a:cs typeface="Kokila" panose="020B0604020202020204" pitchFamily="34" charset="0"/>
              </a:rPr>
              <a:t> के अन्दर ट्रेन की खड़ी अवस्था में दिन में 1 मिनट व रात में 2 मिनट का समय रूक कर इस मोड को सिलेक्ट कर सकते हैं तथा अधिकतम गति 15/10 kmph व Time Out 240 सेकंड है</a:t>
            </a:r>
            <a:r>
              <a:rPr lang="en-US" altLang="en-US" sz="2520" dirty="0">
                <a:latin typeface="Kokila" panose="020B0604020202020204" pitchFamily="34" charset="0"/>
                <a:cs typeface="Kokila" panose="020B0604020202020204" pitchFamily="34" charset="0"/>
              </a:rPr>
              <a:t> </a:t>
            </a:r>
            <a:r>
              <a:rPr lang="hi-IN" altLang="en-US" sz="2520" dirty="0">
                <a:latin typeface="Kokila" panose="020B0604020202020204" pitchFamily="34" charset="0"/>
                <a:cs typeface="Kokila" panose="020B0604020202020204" pitchFamily="34" charset="0"/>
              </a:rPr>
              <a:t>।</a:t>
            </a:r>
          </a:p>
          <a:p>
            <a:pPr algn="just" eaLnBrk="1" hangingPunct="1">
              <a:buFont typeface="Arial" panose="020B0604020202020204" pitchFamily="34" charset="0"/>
              <a:buChar char="•"/>
            </a:pPr>
            <a:r>
              <a:rPr lang="hi-IN" altLang="en-US" sz="2520" dirty="0">
                <a:latin typeface="Kokila" panose="020B0604020202020204" pitchFamily="34" charset="0"/>
                <a:cs typeface="Kokila" panose="020B0604020202020204" pitchFamily="34" charset="0"/>
              </a:rPr>
              <a:t>इस मोड को सिलेक्ट करने के बाद स्टेशन कवच से </a:t>
            </a:r>
            <a:r>
              <a:rPr lang="en-US" altLang="en-US" sz="2520" dirty="0">
                <a:latin typeface="Kokila" panose="020B0604020202020204" pitchFamily="34" charset="0"/>
                <a:cs typeface="Kokila" panose="020B0604020202020204" pitchFamily="34" charset="0"/>
              </a:rPr>
              <a:t>On Sight Movement Authority </a:t>
            </a:r>
            <a:r>
              <a:rPr lang="hi-IN" altLang="en-US" sz="2520" dirty="0">
                <a:latin typeface="Kokila" panose="020B0604020202020204" pitchFamily="34" charset="0"/>
                <a:cs typeface="Kokila" panose="020B0604020202020204" pitchFamily="34" charset="0"/>
              </a:rPr>
              <a:t>मिलने पर लोको कवच ON SIGHT MODE में आता है ।</a:t>
            </a:r>
          </a:p>
          <a:p>
            <a:pPr marL="231458" indent="-231458" algn="just">
              <a:buFont typeface="Arial" panose="020B0604020202020204" pitchFamily="34" charset="0"/>
              <a:buChar char="•"/>
              <a:defRPr/>
            </a:pPr>
            <a:r>
              <a:rPr lang="hi-IN" sz="2520" dirty="0">
                <a:latin typeface="Kokila" panose="020B0604020202020204" pitchFamily="34" charset="0"/>
                <a:cs typeface="Kokila" panose="020B0604020202020204" pitchFamily="34" charset="0"/>
              </a:rPr>
              <a:t>FS से ON SIGHT Mode में </a:t>
            </a:r>
            <a:r>
              <a:rPr lang="en-US" sz="2520" dirty="0">
                <a:latin typeface="Kokila" panose="020B0604020202020204" pitchFamily="34" charset="0"/>
                <a:cs typeface="Kokila" panose="020B0604020202020204" pitchFamily="34" charset="0"/>
              </a:rPr>
              <a:t>Transition</a:t>
            </a:r>
            <a:r>
              <a:rPr lang="hi-IN" sz="2520" dirty="0">
                <a:latin typeface="Kokila" panose="020B0604020202020204" pitchFamily="34" charset="0"/>
                <a:cs typeface="Kokila" panose="020B0604020202020204" pitchFamily="34" charset="0"/>
              </a:rPr>
              <a:t> होने पर LP को </a:t>
            </a:r>
            <a:r>
              <a:rPr lang="en-US" sz="2520" dirty="0">
                <a:latin typeface="Kokila" panose="020B0604020202020204" pitchFamily="34" charset="0"/>
                <a:cs typeface="Kokila" panose="020B0604020202020204" pitchFamily="34" charset="0"/>
              </a:rPr>
              <a:t>Acknowledge</a:t>
            </a:r>
            <a:r>
              <a:rPr lang="hi-IN" sz="2520" dirty="0">
                <a:latin typeface="Kokila" panose="020B0604020202020204" pitchFamily="34" charset="0"/>
                <a:cs typeface="Kokila" panose="020B0604020202020204" pitchFamily="34" charset="0"/>
              </a:rPr>
              <a:t> करना है जिससे </a:t>
            </a:r>
            <a:r>
              <a:rPr lang="en-US" sz="2520" dirty="0">
                <a:latin typeface="Kokila" panose="020B0604020202020204" pitchFamily="34" charset="0"/>
                <a:cs typeface="Kokila" panose="020B0604020202020204" pitchFamily="34" charset="0"/>
              </a:rPr>
              <a:t>Unwanted Brake Applications</a:t>
            </a:r>
            <a:r>
              <a:rPr lang="hi-IN" sz="2520" dirty="0">
                <a:latin typeface="Kokila" panose="020B0604020202020204" pitchFamily="34" charset="0"/>
                <a:cs typeface="Kokila" panose="020B0604020202020204" pitchFamily="34" charset="0"/>
              </a:rPr>
              <a:t> से बचा जा सके ।</a:t>
            </a:r>
            <a:endParaRPr lang="en-US" sz="2520" dirty="0">
              <a:latin typeface="Kokila" panose="020B0604020202020204" pitchFamily="34" charset="0"/>
              <a:cs typeface="Kokila" panose="020B0604020202020204" pitchFamily="34" charset="0"/>
            </a:endParaRPr>
          </a:p>
          <a:p>
            <a:pPr marL="231458" indent="-231458" algn="just">
              <a:buFont typeface="Arial" panose="020B0604020202020204" pitchFamily="34" charset="0"/>
              <a:buChar char="•"/>
              <a:defRPr/>
            </a:pPr>
            <a:r>
              <a:rPr lang="hi-IN" sz="2520" dirty="0">
                <a:latin typeface="Kokila" panose="020B0604020202020204" pitchFamily="34" charset="0"/>
                <a:cs typeface="Kokila" panose="020B0604020202020204" pitchFamily="34" charset="0"/>
              </a:rPr>
              <a:t>इस मोड़ को सिलेक्ट करने पर आने वाला सिग्नल, DMI पर Blank दिखेगा</a:t>
            </a:r>
            <a:r>
              <a:rPr lang="en-US" sz="2520" dirty="0">
                <a:latin typeface="Kokila" panose="020B0604020202020204" pitchFamily="34" charset="0"/>
                <a:cs typeface="Kokila" panose="020B0604020202020204" pitchFamily="34" charset="0"/>
              </a:rPr>
              <a:t> </a:t>
            </a:r>
            <a:r>
              <a:rPr lang="hi-IN" sz="2520" dirty="0">
                <a:latin typeface="Kokila" panose="020B0604020202020204" pitchFamily="34" charset="0"/>
                <a:cs typeface="Kokila" panose="020B0604020202020204" pitchFamily="34" charset="0"/>
              </a:rPr>
              <a:t>। </a:t>
            </a:r>
          </a:p>
          <a:p>
            <a:pPr marL="231458" indent="-231458" algn="just">
              <a:buFont typeface="Arial" panose="020B0604020202020204" pitchFamily="34" charset="0"/>
              <a:buChar char="•"/>
              <a:defRPr/>
            </a:pPr>
            <a:r>
              <a:rPr lang="hi-IN" sz="2520" dirty="0">
                <a:latin typeface="Kokila" panose="020B0604020202020204" pitchFamily="34" charset="0"/>
                <a:cs typeface="Kokila" panose="020B0604020202020204" pitchFamily="34" charset="0"/>
              </a:rPr>
              <a:t>यदि OVER RIDE मोड में प्रवेश करने के बाद  240 सेकंड के अन्दर सिग्नल पास न किया जाए तो </a:t>
            </a:r>
            <a:r>
              <a:rPr lang="en-US" sz="2520" dirty="0">
                <a:latin typeface="Kokila" panose="020B0604020202020204" pitchFamily="34" charset="0"/>
                <a:cs typeface="Kokila" panose="020B0604020202020204" pitchFamily="34" charset="0"/>
              </a:rPr>
              <a:t>ONSIGHT Movement Authority </a:t>
            </a:r>
            <a:r>
              <a:rPr lang="hi-IN" sz="2520" dirty="0">
                <a:latin typeface="Kokila" panose="020B0604020202020204" pitchFamily="34" charset="0"/>
                <a:cs typeface="Kokila" panose="020B0604020202020204" pitchFamily="34" charset="0"/>
              </a:rPr>
              <a:t>(जो Extend हो गई थी) को </a:t>
            </a:r>
            <a:r>
              <a:rPr lang="en-US" sz="2520" dirty="0">
                <a:latin typeface="Kokila" panose="020B0604020202020204" pitchFamily="34" charset="0"/>
                <a:cs typeface="Kokila" panose="020B0604020202020204" pitchFamily="34" charset="0"/>
              </a:rPr>
              <a:t>Approaching Stop Signal</a:t>
            </a:r>
            <a:r>
              <a:rPr lang="hi-IN" sz="2520" dirty="0">
                <a:latin typeface="Kokila" panose="020B0604020202020204" pitchFamily="34" charset="0"/>
                <a:cs typeface="Kokila" panose="020B0604020202020204" pitchFamily="34" charset="0"/>
              </a:rPr>
              <a:t> तक छोटा कर दिया जाएगा और LP को आगे बढ्ने के लिए फिर से OVER RIDE सिलेक्ट करना होगा ।</a:t>
            </a:r>
          </a:p>
          <a:p>
            <a:pPr marL="231458" indent="-231458" algn="just">
              <a:buFont typeface="Arial" panose="020B0604020202020204" pitchFamily="34" charset="0"/>
              <a:buChar char="•"/>
              <a:defRPr/>
            </a:pPr>
            <a:r>
              <a:rPr lang="hi-IN" sz="2520" dirty="0">
                <a:latin typeface="Kokila" panose="020B0604020202020204" pitchFamily="34" charset="0"/>
                <a:cs typeface="Kokila" panose="020B0604020202020204" pitchFamily="34" charset="0"/>
              </a:rPr>
              <a:t>यदि स्टेशनरी कवच द्वारा कोई SOS मेसेज भेजा जाता है तो इस मोड में भी लोको कवच द्वारा भली भांति उसका पालन किया जाएगा</a:t>
            </a:r>
            <a:r>
              <a:rPr lang="en-US" sz="2520" dirty="0">
                <a:latin typeface="Kokila" panose="020B0604020202020204" pitchFamily="34" charset="0"/>
                <a:cs typeface="Kokila" panose="020B0604020202020204" pitchFamily="34" charset="0"/>
              </a:rPr>
              <a:t> </a:t>
            </a:r>
            <a:r>
              <a:rPr lang="hi-IN" sz="2520" dirty="0">
                <a:latin typeface="Kokila" panose="020B0604020202020204" pitchFamily="34" charset="0"/>
                <a:cs typeface="Kokila" panose="020B0604020202020204" pitchFamily="34" charset="0"/>
              </a:rPr>
              <a:t>।</a:t>
            </a:r>
          </a:p>
        </p:txBody>
      </p:sp>
      <p:grpSp>
        <p:nvGrpSpPr>
          <p:cNvPr id="3" name="Group 2">
            <a:extLst>
              <a:ext uri="{FF2B5EF4-FFF2-40B4-BE49-F238E27FC236}">
                <a16:creationId xmlns:a16="http://schemas.microsoft.com/office/drawing/2014/main" id="{9F6DCABF-A5EE-E05A-81E9-135A2167BBCE}"/>
              </a:ext>
            </a:extLst>
          </p:cNvPr>
          <p:cNvGrpSpPr/>
          <p:nvPr/>
        </p:nvGrpSpPr>
        <p:grpSpPr>
          <a:xfrm>
            <a:off x="0" y="61302"/>
            <a:ext cx="12191999" cy="675085"/>
            <a:chOff x="899592" y="195486"/>
            <a:chExt cx="7647249" cy="675085"/>
          </a:xfrm>
        </p:grpSpPr>
        <p:grpSp>
          <p:nvGrpSpPr>
            <p:cNvPr id="4" name="object 2">
              <a:extLst>
                <a:ext uri="{FF2B5EF4-FFF2-40B4-BE49-F238E27FC236}">
                  <a16:creationId xmlns:a16="http://schemas.microsoft.com/office/drawing/2014/main" id="{47F7BDB6-1866-0D51-0466-568DD0DF6FA7}"/>
                </a:ext>
              </a:extLst>
            </p:cNvPr>
            <p:cNvGrpSpPr>
              <a:grpSpLocks/>
            </p:cNvGrpSpPr>
            <p:nvPr/>
          </p:nvGrpSpPr>
          <p:grpSpPr bwMode="auto">
            <a:xfrm>
              <a:off x="899592" y="195486"/>
              <a:ext cx="7647249" cy="675085"/>
              <a:chOff x="429704" y="247141"/>
              <a:chExt cx="8284845" cy="1000125"/>
            </a:xfrm>
          </p:grpSpPr>
          <p:sp>
            <p:nvSpPr>
              <p:cNvPr id="6" name="object 7">
                <a:extLst>
                  <a:ext uri="{FF2B5EF4-FFF2-40B4-BE49-F238E27FC236}">
                    <a16:creationId xmlns:a16="http://schemas.microsoft.com/office/drawing/2014/main" id="{32781692-A6B0-6054-E7D7-0FA32260F470}"/>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215"/>
              </a:p>
            </p:txBody>
          </p:sp>
          <p:sp>
            <p:nvSpPr>
              <p:cNvPr id="7" name="object 8">
                <a:extLst>
                  <a:ext uri="{FF2B5EF4-FFF2-40B4-BE49-F238E27FC236}">
                    <a16:creationId xmlns:a16="http://schemas.microsoft.com/office/drawing/2014/main" id="{970DDBC3-7543-2A30-2A30-13E42F2EEA11}"/>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215"/>
              </a:p>
            </p:txBody>
          </p:sp>
          <p:pic>
            <p:nvPicPr>
              <p:cNvPr id="8" name="object 10">
                <a:extLst>
                  <a:ext uri="{FF2B5EF4-FFF2-40B4-BE49-F238E27FC236}">
                    <a16:creationId xmlns:a16="http://schemas.microsoft.com/office/drawing/2014/main" id="{4BA05EC0-35F2-3087-0A09-C3AD621BE7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399" y="304800"/>
                <a:ext cx="9494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11">
                <a:extLst>
                  <a:ext uri="{FF2B5EF4-FFF2-40B4-BE49-F238E27FC236}">
                    <a16:creationId xmlns:a16="http://schemas.microsoft.com/office/drawing/2014/main" id="{1F3C6A07-DCBB-6CD4-2BCD-7A05C27E8119}"/>
                  </a:ext>
                </a:extLst>
              </p:cNvPr>
              <p:cNvSpPr>
                <a:spLocks noChangeArrowheads="1"/>
              </p:cNvSpPr>
              <p:nvPr/>
            </p:nvSpPr>
            <p:spPr bwMode="auto">
              <a:xfrm>
                <a:off x="478396" y="249808"/>
                <a:ext cx="1004466" cy="948690"/>
              </a:xfrm>
              <a:custGeom>
                <a:avLst/>
                <a:gdLst>
                  <a:gd name="T0" fmla="*/ 1424190 w 1452245"/>
                  <a:gd name="T1" fmla="*/ 0 h 948690"/>
                  <a:gd name="T2" fmla="*/ 27508 w 1452245"/>
                  <a:gd name="T3" fmla="*/ 0 h 948690"/>
                  <a:gd name="T4" fmla="*/ 16802 w 1452245"/>
                  <a:gd name="T5" fmla="*/ 2160 h 948690"/>
                  <a:gd name="T6" fmla="*/ 8058 w 1452245"/>
                  <a:gd name="T7" fmla="*/ 8048 h 948690"/>
                  <a:gd name="T8" fmla="*/ 2162 w 1452245"/>
                  <a:gd name="T9" fmla="*/ 16769 h 948690"/>
                  <a:gd name="T10" fmla="*/ 0 w 1452245"/>
                  <a:gd name="T11" fmla="*/ 27432 h 948690"/>
                  <a:gd name="T12" fmla="*/ 0 w 1452245"/>
                  <a:gd name="T13" fmla="*/ 920750 h 948690"/>
                  <a:gd name="T14" fmla="*/ 2162 w 1452245"/>
                  <a:gd name="T15" fmla="*/ 931412 h 948690"/>
                  <a:gd name="T16" fmla="*/ 8058 w 1452245"/>
                  <a:gd name="T17" fmla="*/ 940133 h 948690"/>
                  <a:gd name="T18" fmla="*/ 16802 w 1452245"/>
                  <a:gd name="T19" fmla="*/ 946021 h 948690"/>
                  <a:gd name="T20" fmla="*/ 27508 w 1452245"/>
                  <a:gd name="T21" fmla="*/ 948182 h 948690"/>
                  <a:gd name="T22" fmla="*/ 1424190 w 1452245"/>
                  <a:gd name="T23" fmla="*/ 948182 h 948690"/>
                  <a:gd name="T24" fmla="*/ 1434852 w 1452245"/>
                  <a:gd name="T25" fmla="*/ 946021 h 948690"/>
                  <a:gd name="T26" fmla="*/ 1443574 w 1452245"/>
                  <a:gd name="T27" fmla="*/ 940133 h 948690"/>
                  <a:gd name="T28" fmla="*/ 1449461 w 1452245"/>
                  <a:gd name="T29" fmla="*/ 931412 h 948690"/>
                  <a:gd name="T30" fmla="*/ 1451622 w 1452245"/>
                  <a:gd name="T31" fmla="*/ 920750 h 948690"/>
                  <a:gd name="T32" fmla="*/ 1451622 w 1452245"/>
                  <a:gd name="T33" fmla="*/ 915162 h 948690"/>
                  <a:gd name="T34" fmla="*/ 33007 w 1452245"/>
                  <a:gd name="T35" fmla="*/ 915162 h 948690"/>
                  <a:gd name="T36" fmla="*/ 33007 w 1452245"/>
                  <a:gd name="T37" fmla="*/ 33020 h 948690"/>
                  <a:gd name="T38" fmla="*/ 1451622 w 1452245"/>
                  <a:gd name="T39" fmla="*/ 33020 h 948690"/>
                  <a:gd name="T40" fmla="*/ 1451622 w 1452245"/>
                  <a:gd name="T41" fmla="*/ 27432 h 948690"/>
                  <a:gd name="T42" fmla="*/ 1449461 w 1452245"/>
                  <a:gd name="T43" fmla="*/ 16769 h 948690"/>
                  <a:gd name="T44" fmla="*/ 1443574 w 1452245"/>
                  <a:gd name="T45" fmla="*/ 8048 h 948690"/>
                  <a:gd name="T46" fmla="*/ 1434852 w 1452245"/>
                  <a:gd name="T47" fmla="*/ 2160 h 948690"/>
                  <a:gd name="T48" fmla="*/ 1424190 w 1452245"/>
                  <a:gd name="T49" fmla="*/ 0 h 948690"/>
                  <a:gd name="T50" fmla="*/ 1451622 w 1452245"/>
                  <a:gd name="T51" fmla="*/ 33020 h 948690"/>
                  <a:gd name="T52" fmla="*/ 1418602 w 1452245"/>
                  <a:gd name="T53" fmla="*/ 33020 h 948690"/>
                  <a:gd name="T54" fmla="*/ 1418602 w 1452245"/>
                  <a:gd name="T55" fmla="*/ 915162 h 948690"/>
                  <a:gd name="T56" fmla="*/ 1451622 w 1452245"/>
                  <a:gd name="T57" fmla="*/ 915162 h 948690"/>
                  <a:gd name="T58" fmla="*/ 1451622 w 1452245"/>
                  <a:gd name="T59" fmla="*/ 33020 h 948690"/>
                  <a:gd name="T60" fmla="*/ 1407680 w 1452245"/>
                  <a:gd name="T61" fmla="*/ 43942 h 948690"/>
                  <a:gd name="T62" fmla="*/ 44005 w 1452245"/>
                  <a:gd name="T63" fmla="*/ 43942 h 948690"/>
                  <a:gd name="T64" fmla="*/ 44005 w 1452245"/>
                  <a:gd name="T65" fmla="*/ 904240 h 948690"/>
                  <a:gd name="T66" fmla="*/ 1407680 w 1452245"/>
                  <a:gd name="T67" fmla="*/ 904240 h 948690"/>
                  <a:gd name="T68" fmla="*/ 1407680 w 1452245"/>
                  <a:gd name="T69" fmla="*/ 893191 h 948690"/>
                  <a:gd name="T70" fmla="*/ 55003 w 1452245"/>
                  <a:gd name="T71" fmla="*/ 893191 h 948690"/>
                  <a:gd name="T72" fmla="*/ 55003 w 1452245"/>
                  <a:gd name="T73" fmla="*/ 54991 h 948690"/>
                  <a:gd name="T74" fmla="*/ 1407680 w 1452245"/>
                  <a:gd name="T75" fmla="*/ 54991 h 948690"/>
                  <a:gd name="T76" fmla="*/ 1407680 w 1452245"/>
                  <a:gd name="T77" fmla="*/ 43942 h 948690"/>
                  <a:gd name="T78" fmla="*/ 1407680 w 1452245"/>
                  <a:gd name="T79" fmla="*/ 54991 h 948690"/>
                  <a:gd name="T80" fmla="*/ 1396631 w 1452245"/>
                  <a:gd name="T81" fmla="*/ 54991 h 948690"/>
                  <a:gd name="T82" fmla="*/ 1396631 w 1452245"/>
                  <a:gd name="T83" fmla="*/ 893191 h 948690"/>
                  <a:gd name="T84" fmla="*/ 1407680 w 1452245"/>
                  <a:gd name="T85" fmla="*/ 893191 h 948690"/>
                  <a:gd name="T86" fmla="*/ 1407680 w 1452245"/>
                  <a:gd name="T87" fmla="*/ 54991 h 948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2245"/>
                  <a:gd name="T133" fmla="*/ 0 h 948690"/>
                  <a:gd name="T134" fmla="*/ 1452245 w 1452245"/>
                  <a:gd name="T135" fmla="*/ 948690 h 9486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2245" h="948690">
                    <a:moveTo>
                      <a:pt x="1424190" y="0"/>
                    </a:moveTo>
                    <a:lnTo>
                      <a:pt x="27508" y="0"/>
                    </a:lnTo>
                    <a:lnTo>
                      <a:pt x="16802" y="2160"/>
                    </a:lnTo>
                    <a:lnTo>
                      <a:pt x="8058" y="8048"/>
                    </a:lnTo>
                    <a:lnTo>
                      <a:pt x="2162" y="16769"/>
                    </a:lnTo>
                    <a:lnTo>
                      <a:pt x="0" y="27432"/>
                    </a:lnTo>
                    <a:lnTo>
                      <a:pt x="0" y="920750"/>
                    </a:lnTo>
                    <a:lnTo>
                      <a:pt x="2162" y="931412"/>
                    </a:lnTo>
                    <a:lnTo>
                      <a:pt x="8058" y="940133"/>
                    </a:lnTo>
                    <a:lnTo>
                      <a:pt x="16802" y="946021"/>
                    </a:lnTo>
                    <a:lnTo>
                      <a:pt x="27508" y="948182"/>
                    </a:lnTo>
                    <a:lnTo>
                      <a:pt x="1424190" y="948182"/>
                    </a:lnTo>
                    <a:lnTo>
                      <a:pt x="1434852" y="946021"/>
                    </a:lnTo>
                    <a:lnTo>
                      <a:pt x="1443574" y="940133"/>
                    </a:lnTo>
                    <a:lnTo>
                      <a:pt x="1449461" y="931412"/>
                    </a:lnTo>
                    <a:lnTo>
                      <a:pt x="1451622" y="920750"/>
                    </a:lnTo>
                    <a:lnTo>
                      <a:pt x="1451622" y="915162"/>
                    </a:lnTo>
                    <a:lnTo>
                      <a:pt x="33007" y="915162"/>
                    </a:lnTo>
                    <a:lnTo>
                      <a:pt x="33007" y="33020"/>
                    </a:lnTo>
                    <a:lnTo>
                      <a:pt x="1451622" y="33020"/>
                    </a:lnTo>
                    <a:lnTo>
                      <a:pt x="1451622" y="27432"/>
                    </a:lnTo>
                    <a:lnTo>
                      <a:pt x="1449461" y="16769"/>
                    </a:lnTo>
                    <a:lnTo>
                      <a:pt x="1443574" y="8048"/>
                    </a:lnTo>
                    <a:lnTo>
                      <a:pt x="1434852" y="2160"/>
                    </a:lnTo>
                    <a:lnTo>
                      <a:pt x="1424190" y="0"/>
                    </a:lnTo>
                    <a:close/>
                  </a:path>
                  <a:path w="1452245" h="948690">
                    <a:moveTo>
                      <a:pt x="1451622" y="33020"/>
                    </a:moveTo>
                    <a:lnTo>
                      <a:pt x="1418602" y="33020"/>
                    </a:lnTo>
                    <a:lnTo>
                      <a:pt x="1418602" y="915162"/>
                    </a:lnTo>
                    <a:lnTo>
                      <a:pt x="1451622" y="915162"/>
                    </a:lnTo>
                    <a:lnTo>
                      <a:pt x="1451622" y="33020"/>
                    </a:lnTo>
                    <a:close/>
                  </a:path>
                  <a:path w="1452245" h="948690">
                    <a:moveTo>
                      <a:pt x="1407680" y="43942"/>
                    </a:moveTo>
                    <a:lnTo>
                      <a:pt x="44005" y="43942"/>
                    </a:lnTo>
                    <a:lnTo>
                      <a:pt x="44005" y="904240"/>
                    </a:lnTo>
                    <a:lnTo>
                      <a:pt x="1407680" y="904240"/>
                    </a:lnTo>
                    <a:lnTo>
                      <a:pt x="1407680" y="893191"/>
                    </a:lnTo>
                    <a:lnTo>
                      <a:pt x="55003" y="893191"/>
                    </a:lnTo>
                    <a:lnTo>
                      <a:pt x="55003" y="54991"/>
                    </a:lnTo>
                    <a:lnTo>
                      <a:pt x="1407680" y="54991"/>
                    </a:lnTo>
                    <a:lnTo>
                      <a:pt x="1407680" y="43942"/>
                    </a:lnTo>
                    <a:close/>
                  </a:path>
                  <a:path w="1452245" h="948690">
                    <a:moveTo>
                      <a:pt x="1407680" y="54991"/>
                    </a:moveTo>
                    <a:lnTo>
                      <a:pt x="1396631" y="54991"/>
                    </a:lnTo>
                    <a:lnTo>
                      <a:pt x="1396631" y="893191"/>
                    </a:lnTo>
                    <a:lnTo>
                      <a:pt x="1407680" y="893191"/>
                    </a:lnTo>
                    <a:lnTo>
                      <a:pt x="1407680"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215"/>
              </a:p>
            </p:txBody>
          </p:sp>
        </p:grpSp>
        <p:sp>
          <p:nvSpPr>
            <p:cNvPr id="5" name="Rectangle 4">
              <a:extLst>
                <a:ext uri="{FF2B5EF4-FFF2-40B4-BE49-F238E27FC236}">
                  <a16:creationId xmlns:a16="http://schemas.microsoft.com/office/drawing/2014/main" id="{71D4AFC5-DA70-DADC-71F1-109DC6F69C62}"/>
                </a:ext>
              </a:extLst>
            </p:cNvPr>
            <p:cNvSpPr/>
            <p:nvPr/>
          </p:nvSpPr>
          <p:spPr>
            <a:xfrm>
              <a:off x="1871699" y="243612"/>
              <a:ext cx="6649527" cy="59404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OVERRIDE MODE</a:t>
              </a:r>
              <a:endParaRPr lang="en-US"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0" name="Action Button: Go Back or Previous 9">
            <a:hlinkClick r:id="rId3" action="ppaction://hlinksldjump"/>
            <a:extLst>
              <a:ext uri="{FF2B5EF4-FFF2-40B4-BE49-F238E27FC236}">
                <a16:creationId xmlns:a16="http://schemas.microsoft.com/office/drawing/2014/main" id="{D0EA0B07-DDC4-0713-9176-85276C0B867C}"/>
              </a:ext>
            </a:extLst>
          </p:cNvPr>
          <p:cNvSpPr/>
          <p:nvPr/>
        </p:nvSpPr>
        <p:spPr>
          <a:xfrm>
            <a:off x="11055591" y="6373247"/>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37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4B21D21-9885-0F9C-6D09-D15CA1573367}"/>
              </a:ext>
            </a:extLst>
          </p:cNvPr>
          <p:cNvSpPr txBox="1">
            <a:spLocks noChangeArrowheads="1"/>
          </p:cNvSpPr>
          <p:nvPr/>
        </p:nvSpPr>
        <p:spPr bwMode="auto">
          <a:xfrm>
            <a:off x="152597" y="1254275"/>
            <a:ext cx="816577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3600" dirty="0">
                <a:latin typeface="Kokila" panose="020B0604020202020204" pitchFamily="34" charset="0"/>
                <a:cs typeface="Kokila" panose="020B0604020202020204" pitchFamily="34" charset="0"/>
              </a:rPr>
              <a:t>यदि लोको FS या OS मोड मे चल रहा हो और किसी </a:t>
            </a:r>
            <a:r>
              <a:rPr lang="hi-IN" altLang="en-US" sz="3600" b="1" dirty="0">
                <a:solidFill>
                  <a:srgbClr val="FFFF00"/>
                </a:solidFill>
                <a:latin typeface="Kokila" panose="020B0604020202020204" pitchFamily="34" charset="0"/>
                <a:cs typeface="Kokila" panose="020B0604020202020204" pitchFamily="34" charset="0"/>
              </a:rPr>
              <a:t>सिग्नल को लाल की हालत या End of Authority को पार कर जाये तो लोको कवच TRIP मोड में चला जाएगा। </a:t>
            </a:r>
          </a:p>
          <a:p>
            <a:pPr algn="just" eaLnBrk="1" hangingPunct="1">
              <a:buFont typeface="Arial" panose="020B0604020202020204" pitchFamily="34" charset="0"/>
              <a:buChar char="•"/>
            </a:pPr>
            <a:r>
              <a:rPr lang="hi-IN" altLang="en-US" sz="3600" b="1" dirty="0">
                <a:solidFill>
                  <a:srgbClr val="FFFF00"/>
                </a:solidFill>
                <a:latin typeface="Kokila" panose="020B0604020202020204" pitchFamily="34" charset="0"/>
                <a:cs typeface="Kokila" panose="020B0604020202020204" pitchFamily="34" charset="0"/>
              </a:rPr>
              <a:t>लोको कवच </a:t>
            </a:r>
            <a:r>
              <a:rPr lang="en-US" altLang="en-US" sz="3600" b="1" dirty="0">
                <a:solidFill>
                  <a:srgbClr val="FFFF00"/>
                </a:solidFill>
                <a:latin typeface="Kokila" panose="020B0604020202020204" pitchFamily="34" charset="0"/>
                <a:cs typeface="Kokila" panose="020B0604020202020204" pitchFamily="34" charset="0"/>
              </a:rPr>
              <a:t>Emergency Braking </a:t>
            </a:r>
            <a:r>
              <a:rPr lang="hi-IN" altLang="en-US" sz="3600" b="1" dirty="0">
                <a:solidFill>
                  <a:srgbClr val="FFFF00"/>
                </a:solidFill>
                <a:latin typeface="Kokila" panose="020B0604020202020204" pitchFamily="34" charset="0"/>
                <a:cs typeface="Kokila" panose="020B0604020202020204" pitchFamily="34" charset="0"/>
              </a:rPr>
              <a:t>कर देगा</a:t>
            </a:r>
            <a:r>
              <a:rPr lang="en-US" altLang="en-US" sz="3600" b="1" dirty="0">
                <a:solidFill>
                  <a:srgbClr val="FFFF00"/>
                </a:solidFill>
                <a:latin typeface="Kokila" panose="020B0604020202020204" pitchFamily="34" charset="0"/>
                <a:cs typeface="Kokila" panose="020B0604020202020204" pitchFamily="34" charset="0"/>
              </a:rPr>
              <a:t> </a:t>
            </a:r>
            <a:r>
              <a:rPr lang="hi-IN" altLang="en-US" sz="3600" b="1" dirty="0">
                <a:solidFill>
                  <a:srgbClr val="FFFF00"/>
                </a:solidFill>
                <a:latin typeface="Kokila" panose="020B0604020202020204" pitchFamily="34" charset="0"/>
                <a:cs typeface="Kokila" panose="020B0604020202020204" pitchFamily="34" charset="0"/>
              </a:rPr>
              <a:t>। </a:t>
            </a:r>
          </a:p>
          <a:p>
            <a:pPr algn="just" eaLnBrk="1" hangingPunct="1">
              <a:buFont typeface="Arial" panose="020B0604020202020204" pitchFamily="34" charset="0"/>
              <a:buChar char="•"/>
            </a:pPr>
            <a:r>
              <a:rPr lang="hi-IN" altLang="en-US" sz="3600" dirty="0">
                <a:latin typeface="Kokila" panose="020B0604020202020204" pitchFamily="34" charset="0"/>
                <a:cs typeface="Kokila" panose="020B0604020202020204" pitchFamily="34" charset="0"/>
              </a:rPr>
              <a:t>लोको पायलट, DMI पर P_TRIP और फिर CNFM सॉफ्ट की दबाएँ, फिर ही इमरजेंसी ब्रेक रिलीज हो जायेंगे। </a:t>
            </a:r>
          </a:p>
          <a:p>
            <a:pPr algn="just" eaLnBrk="1" hangingPunct="1">
              <a:buFont typeface="Arial" panose="020B0604020202020204" pitchFamily="34" charset="0"/>
              <a:buChar char="•"/>
            </a:pPr>
            <a:r>
              <a:rPr lang="hi-IN" altLang="en-US" sz="3600" dirty="0">
                <a:latin typeface="Kokila" panose="020B0604020202020204" pitchFamily="34" charset="0"/>
                <a:cs typeface="Kokila" panose="020B0604020202020204" pitchFamily="34" charset="0"/>
              </a:rPr>
              <a:t>अब लोको POST TRIP मोड में दाखिल हो जायेगा</a:t>
            </a:r>
            <a:r>
              <a:rPr lang="en-US" altLang="en-US" sz="3600" dirty="0">
                <a:latin typeface="Kokila" panose="020B0604020202020204" pitchFamily="34" charset="0"/>
                <a:cs typeface="Kokila" panose="020B0604020202020204" pitchFamily="34" charset="0"/>
              </a:rPr>
              <a:t> </a:t>
            </a:r>
            <a:r>
              <a:rPr lang="hi-IN" altLang="en-US" sz="3600" dirty="0">
                <a:latin typeface="Kokila" panose="020B0604020202020204" pitchFamily="34" charset="0"/>
                <a:cs typeface="Kokila" panose="020B0604020202020204" pitchFamily="34" charset="0"/>
              </a:rPr>
              <a:t>। </a:t>
            </a:r>
            <a:endParaRPr lang="en-US" altLang="en-US" sz="3600" dirty="0">
              <a:latin typeface="Kokila" panose="020B0604020202020204" pitchFamily="34" charset="0"/>
              <a:cs typeface="Kokila" panose="020B0604020202020204" pitchFamily="34" charset="0"/>
            </a:endParaRPr>
          </a:p>
        </p:txBody>
      </p:sp>
      <p:pic>
        <p:nvPicPr>
          <p:cNvPr id="14" name="Content Placeholder 3" descr="Screenshot from 2019-10-26 12-13-48.png">
            <a:extLst>
              <a:ext uri="{FF2B5EF4-FFF2-40B4-BE49-F238E27FC236}">
                <a16:creationId xmlns:a16="http://schemas.microsoft.com/office/drawing/2014/main" id="{E4D03FA0-762F-9258-A20B-56D32DE81888}"/>
              </a:ext>
            </a:extLst>
          </p:cNvPr>
          <p:cNvPicPr>
            <a:picLocks noChangeAspect="1" noChangeArrowheads="1"/>
          </p:cNvPicPr>
          <p:nvPr/>
        </p:nvPicPr>
        <p:blipFill>
          <a:blip r:embed="rId2"/>
          <a:srcRect/>
          <a:stretch>
            <a:fillRect/>
          </a:stretch>
        </p:blipFill>
        <p:spPr>
          <a:xfrm>
            <a:off x="8496267" y="1316765"/>
            <a:ext cx="3515439" cy="34204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C216073E-B04A-B67B-537D-1D0FCFFF27CC}"/>
              </a:ext>
            </a:extLst>
          </p:cNvPr>
          <p:cNvGrpSpPr/>
          <p:nvPr/>
        </p:nvGrpSpPr>
        <p:grpSpPr>
          <a:xfrm>
            <a:off x="0" y="158239"/>
            <a:ext cx="12192000" cy="900113"/>
            <a:chOff x="744381" y="191919"/>
            <a:chExt cx="7712057" cy="675085"/>
          </a:xfrm>
        </p:grpSpPr>
        <p:grpSp>
          <p:nvGrpSpPr>
            <p:cNvPr id="20482" name="object 7">
              <a:extLst>
                <a:ext uri="{FF2B5EF4-FFF2-40B4-BE49-F238E27FC236}">
                  <a16:creationId xmlns:a16="http://schemas.microsoft.com/office/drawing/2014/main" id="{C9441BC8-EB0B-255A-089F-F4237878A06D}"/>
                </a:ext>
              </a:extLst>
            </p:cNvPr>
            <p:cNvGrpSpPr>
              <a:grpSpLocks/>
            </p:cNvGrpSpPr>
            <p:nvPr/>
          </p:nvGrpSpPr>
          <p:grpSpPr bwMode="auto">
            <a:xfrm>
              <a:off x="744381" y="191919"/>
              <a:ext cx="7712057" cy="675085"/>
              <a:chOff x="429704" y="247141"/>
              <a:chExt cx="8284845" cy="1000125"/>
            </a:xfrm>
          </p:grpSpPr>
          <p:sp>
            <p:nvSpPr>
              <p:cNvPr id="20486" name="object 8">
                <a:extLst>
                  <a:ext uri="{FF2B5EF4-FFF2-40B4-BE49-F238E27FC236}">
                    <a16:creationId xmlns:a16="http://schemas.microsoft.com/office/drawing/2014/main" id="{99A2EC66-B033-13BE-61F3-5AEA561567C0}"/>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0487" name="object 9">
                <a:extLst>
                  <a:ext uri="{FF2B5EF4-FFF2-40B4-BE49-F238E27FC236}">
                    <a16:creationId xmlns:a16="http://schemas.microsoft.com/office/drawing/2014/main" id="{B909C196-5A0C-AAB1-5210-B4B3C350A166}"/>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0488" name="object 11">
                <a:extLst>
                  <a:ext uri="{FF2B5EF4-FFF2-40B4-BE49-F238E27FC236}">
                    <a16:creationId xmlns:a16="http://schemas.microsoft.com/office/drawing/2014/main" id="{5ED57C22-F72A-2F70-1C85-4EA1A75C44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381000"/>
                <a:ext cx="73175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object 12">
                <a:extLst>
                  <a:ext uri="{FF2B5EF4-FFF2-40B4-BE49-F238E27FC236}">
                    <a16:creationId xmlns:a16="http://schemas.microsoft.com/office/drawing/2014/main" id="{3A063DAF-F888-8FC4-8A89-AFEC74FADD54}"/>
                  </a:ext>
                </a:extLst>
              </p:cNvPr>
              <p:cNvSpPr>
                <a:spLocks noChangeArrowheads="1"/>
              </p:cNvSpPr>
              <p:nvPr/>
            </p:nvSpPr>
            <p:spPr bwMode="auto">
              <a:xfrm>
                <a:off x="478396" y="326008"/>
                <a:ext cx="786755" cy="872490"/>
              </a:xfrm>
              <a:custGeom>
                <a:avLst/>
                <a:gdLst>
                  <a:gd name="T0" fmla="*/ 1149363 w 1177289"/>
                  <a:gd name="T1" fmla="*/ 0 h 872490"/>
                  <a:gd name="T2" fmla="*/ 27508 w 1177289"/>
                  <a:gd name="T3" fmla="*/ 0 h 872490"/>
                  <a:gd name="T4" fmla="*/ 16802 w 1177289"/>
                  <a:gd name="T5" fmla="*/ 2160 h 872490"/>
                  <a:gd name="T6" fmla="*/ 8058 w 1177289"/>
                  <a:gd name="T7" fmla="*/ 8048 h 872490"/>
                  <a:gd name="T8" fmla="*/ 2162 w 1177289"/>
                  <a:gd name="T9" fmla="*/ 16769 h 872490"/>
                  <a:gd name="T10" fmla="*/ 0 w 1177289"/>
                  <a:gd name="T11" fmla="*/ 27432 h 872490"/>
                  <a:gd name="T12" fmla="*/ 0 w 1177289"/>
                  <a:gd name="T13" fmla="*/ 844550 h 872490"/>
                  <a:gd name="T14" fmla="*/ 2162 w 1177289"/>
                  <a:gd name="T15" fmla="*/ 855212 h 872490"/>
                  <a:gd name="T16" fmla="*/ 8058 w 1177289"/>
                  <a:gd name="T17" fmla="*/ 863933 h 872490"/>
                  <a:gd name="T18" fmla="*/ 16802 w 1177289"/>
                  <a:gd name="T19" fmla="*/ 869821 h 872490"/>
                  <a:gd name="T20" fmla="*/ 27508 w 1177289"/>
                  <a:gd name="T21" fmla="*/ 871982 h 872490"/>
                  <a:gd name="T22" fmla="*/ 1149363 w 1177289"/>
                  <a:gd name="T23" fmla="*/ 871982 h 872490"/>
                  <a:gd name="T24" fmla="*/ 1160025 w 1177289"/>
                  <a:gd name="T25" fmla="*/ 869821 h 872490"/>
                  <a:gd name="T26" fmla="*/ 1168747 w 1177289"/>
                  <a:gd name="T27" fmla="*/ 863933 h 872490"/>
                  <a:gd name="T28" fmla="*/ 1174634 w 1177289"/>
                  <a:gd name="T29" fmla="*/ 855212 h 872490"/>
                  <a:gd name="T30" fmla="*/ 1176795 w 1177289"/>
                  <a:gd name="T31" fmla="*/ 844550 h 872490"/>
                  <a:gd name="T32" fmla="*/ 1176795 w 1177289"/>
                  <a:gd name="T33" fmla="*/ 838962 h 872490"/>
                  <a:gd name="T34" fmla="*/ 33007 w 1177289"/>
                  <a:gd name="T35" fmla="*/ 838962 h 872490"/>
                  <a:gd name="T36" fmla="*/ 33007 w 1177289"/>
                  <a:gd name="T37" fmla="*/ 33020 h 872490"/>
                  <a:gd name="T38" fmla="*/ 1176795 w 1177289"/>
                  <a:gd name="T39" fmla="*/ 33020 h 872490"/>
                  <a:gd name="T40" fmla="*/ 1176795 w 1177289"/>
                  <a:gd name="T41" fmla="*/ 27432 h 872490"/>
                  <a:gd name="T42" fmla="*/ 1174634 w 1177289"/>
                  <a:gd name="T43" fmla="*/ 16769 h 872490"/>
                  <a:gd name="T44" fmla="*/ 1168747 w 1177289"/>
                  <a:gd name="T45" fmla="*/ 8048 h 872490"/>
                  <a:gd name="T46" fmla="*/ 1160025 w 1177289"/>
                  <a:gd name="T47" fmla="*/ 2160 h 872490"/>
                  <a:gd name="T48" fmla="*/ 1149363 w 1177289"/>
                  <a:gd name="T49" fmla="*/ 0 h 872490"/>
                  <a:gd name="T50" fmla="*/ 1176795 w 1177289"/>
                  <a:gd name="T51" fmla="*/ 33020 h 872490"/>
                  <a:gd name="T52" fmla="*/ 1143775 w 1177289"/>
                  <a:gd name="T53" fmla="*/ 33020 h 872490"/>
                  <a:gd name="T54" fmla="*/ 1143775 w 1177289"/>
                  <a:gd name="T55" fmla="*/ 838962 h 872490"/>
                  <a:gd name="T56" fmla="*/ 1176795 w 1177289"/>
                  <a:gd name="T57" fmla="*/ 838962 h 872490"/>
                  <a:gd name="T58" fmla="*/ 1176795 w 1177289"/>
                  <a:gd name="T59" fmla="*/ 33020 h 872490"/>
                  <a:gd name="T60" fmla="*/ 1132853 w 1177289"/>
                  <a:gd name="T61" fmla="*/ 43942 h 872490"/>
                  <a:gd name="T62" fmla="*/ 44005 w 1177289"/>
                  <a:gd name="T63" fmla="*/ 43942 h 872490"/>
                  <a:gd name="T64" fmla="*/ 44005 w 1177289"/>
                  <a:gd name="T65" fmla="*/ 828040 h 872490"/>
                  <a:gd name="T66" fmla="*/ 1132853 w 1177289"/>
                  <a:gd name="T67" fmla="*/ 828040 h 872490"/>
                  <a:gd name="T68" fmla="*/ 1132853 w 1177289"/>
                  <a:gd name="T69" fmla="*/ 816991 h 872490"/>
                  <a:gd name="T70" fmla="*/ 55003 w 1177289"/>
                  <a:gd name="T71" fmla="*/ 816991 h 872490"/>
                  <a:gd name="T72" fmla="*/ 55003 w 1177289"/>
                  <a:gd name="T73" fmla="*/ 54991 h 872490"/>
                  <a:gd name="T74" fmla="*/ 1132853 w 1177289"/>
                  <a:gd name="T75" fmla="*/ 54991 h 872490"/>
                  <a:gd name="T76" fmla="*/ 1132853 w 1177289"/>
                  <a:gd name="T77" fmla="*/ 43942 h 872490"/>
                  <a:gd name="T78" fmla="*/ 1132853 w 1177289"/>
                  <a:gd name="T79" fmla="*/ 54991 h 872490"/>
                  <a:gd name="T80" fmla="*/ 1121804 w 1177289"/>
                  <a:gd name="T81" fmla="*/ 54991 h 872490"/>
                  <a:gd name="T82" fmla="*/ 1121804 w 1177289"/>
                  <a:gd name="T83" fmla="*/ 816991 h 872490"/>
                  <a:gd name="T84" fmla="*/ 1132853 w 1177289"/>
                  <a:gd name="T85" fmla="*/ 816991 h 872490"/>
                  <a:gd name="T86" fmla="*/ 1132853 w 1177289"/>
                  <a:gd name="T87" fmla="*/ 54991 h 872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7289"/>
                  <a:gd name="T133" fmla="*/ 0 h 872490"/>
                  <a:gd name="T134" fmla="*/ 1177289 w 1177289"/>
                  <a:gd name="T135" fmla="*/ 872490 h 872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7289" h="872490">
                    <a:moveTo>
                      <a:pt x="1149362" y="0"/>
                    </a:moveTo>
                    <a:lnTo>
                      <a:pt x="27508" y="0"/>
                    </a:lnTo>
                    <a:lnTo>
                      <a:pt x="16802" y="2160"/>
                    </a:lnTo>
                    <a:lnTo>
                      <a:pt x="8058" y="8048"/>
                    </a:lnTo>
                    <a:lnTo>
                      <a:pt x="2162" y="16769"/>
                    </a:lnTo>
                    <a:lnTo>
                      <a:pt x="0" y="27432"/>
                    </a:lnTo>
                    <a:lnTo>
                      <a:pt x="0" y="844550"/>
                    </a:lnTo>
                    <a:lnTo>
                      <a:pt x="2162" y="855212"/>
                    </a:lnTo>
                    <a:lnTo>
                      <a:pt x="8058" y="863933"/>
                    </a:lnTo>
                    <a:lnTo>
                      <a:pt x="16802" y="869821"/>
                    </a:lnTo>
                    <a:lnTo>
                      <a:pt x="27508" y="871982"/>
                    </a:lnTo>
                    <a:lnTo>
                      <a:pt x="1149362" y="871982"/>
                    </a:lnTo>
                    <a:lnTo>
                      <a:pt x="1160024" y="869821"/>
                    </a:lnTo>
                    <a:lnTo>
                      <a:pt x="1168746" y="863933"/>
                    </a:lnTo>
                    <a:lnTo>
                      <a:pt x="1174633" y="855212"/>
                    </a:lnTo>
                    <a:lnTo>
                      <a:pt x="1176794" y="844550"/>
                    </a:lnTo>
                    <a:lnTo>
                      <a:pt x="1176794" y="838962"/>
                    </a:lnTo>
                    <a:lnTo>
                      <a:pt x="33007" y="838962"/>
                    </a:lnTo>
                    <a:lnTo>
                      <a:pt x="33007" y="33020"/>
                    </a:lnTo>
                    <a:lnTo>
                      <a:pt x="1176794" y="33020"/>
                    </a:lnTo>
                    <a:lnTo>
                      <a:pt x="1176794" y="27432"/>
                    </a:lnTo>
                    <a:lnTo>
                      <a:pt x="1174633" y="16769"/>
                    </a:lnTo>
                    <a:lnTo>
                      <a:pt x="1168746" y="8048"/>
                    </a:lnTo>
                    <a:lnTo>
                      <a:pt x="1160024" y="2160"/>
                    </a:lnTo>
                    <a:lnTo>
                      <a:pt x="1149362" y="0"/>
                    </a:lnTo>
                    <a:close/>
                  </a:path>
                  <a:path w="1177289" h="872490">
                    <a:moveTo>
                      <a:pt x="1176794" y="33020"/>
                    </a:moveTo>
                    <a:lnTo>
                      <a:pt x="1143774" y="33020"/>
                    </a:lnTo>
                    <a:lnTo>
                      <a:pt x="1143774" y="838962"/>
                    </a:lnTo>
                    <a:lnTo>
                      <a:pt x="1176794" y="838962"/>
                    </a:lnTo>
                    <a:lnTo>
                      <a:pt x="1176794" y="33020"/>
                    </a:lnTo>
                    <a:close/>
                  </a:path>
                  <a:path w="1177289" h="872490">
                    <a:moveTo>
                      <a:pt x="1132852" y="43942"/>
                    </a:moveTo>
                    <a:lnTo>
                      <a:pt x="44005" y="43942"/>
                    </a:lnTo>
                    <a:lnTo>
                      <a:pt x="44005" y="828040"/>
                    </a:lnTo>
                    <a:lnTo>
                      <a:pt x="1132852" y="828040"/>
                    </a:lnTo>
                    <a:lnTo>
                      <a:pt x="1132852" y="816991"/>
                    </a:lnTo>
                    <a:lnTo>
                      <a:pt x="55003" y="816991"/>
                    </a:lnTo>
                    <a:lnTo>
                      <a:pt x="55003" y="54991"/>
                    </a:lnTo>
                    <a:lnTo>
                      <a:pt x="1132852" y="54991"/>
                    </a:lnTo>
                    <a:lnTo>
                      <a:pt x="1132852" y="43942"/>
                    </a:lnTo>
                    <a:close/>
                  </a:path>
                  <a:path w="1177289" h="872490">
                    <a:moveTo>
                      <a:pt x="1132852" y="54991"/>
                    </a:moveTo>
                    <a:lnTo>
                      <a:pt x="1121803" y="54991"/>
                    </a:lnTo>
                    <a:lnTo>
                      <a:pt x="1121803" y="816991"/>
                    </a:lnTo>
                    <a:lnTo>
                      <a:pt x="1132852" y="816991"/>
                    </a:lnTo>
                    <a:lnTo>
                      <a:pt x="113285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dirty="0"/>
              </a:p>
            </p:txBody>
          </p:sp>
        </p:grpSp>
        <p:sp>
          <p:nvSpPr>
            <p:cNvPr id="13" name="Rectangle 12">
              <a:extLst>
                <a:ext uri="{FF2B5EF4-FFF2-40B4-BE49-F238E27FC236}">
                  <a16:creationId xmlns:a16="http://schemas.microsoft.com/office/drawing/2014/main" id="{AE2611EB-FC96-3E88-D696-90CA16765FF5}"/>
                </a:ext>
              </a:extLst>
            </p:cNvPr>
            <p:cNvSpPr/>
            <p:nvPr/>
          </p:nvSpPr>
          <p:spPr>
            <a:xfrm>
              <a:off x="1547664" y="230496"/>
              <a:ext cx="6843968" cy="580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4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TRIP MODE</a:t>
              </a:r>
              <a:endParaRPr lang="en-US" sz="168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45287310-8873-D1BA-9B19-D62A20893E79}"/>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227063"/>
            <a:ext cx="12191999" cy="5152180"/>
          </a:xfrm>
          <a:prstGeom prst="rect">
            <a:avLst/>
          </a:prstGeom>
          <a:noFill/>
        </p:spPr>
        <p:txBody>
          <a:bodyPr wrap="square" rtlCol="0">
            <a:spAutoFit/>
          </a:bodyPr>
          <a:lstStyle/>
          <a:p>
            <a:pPr marL="308603" indent="-308603">
              <a:spcBef>
                <a:spcPts val="600"/>
              </a:spcBef>
              <a:spcAft>
                <a:spcPts val="600"/>
              </a:spcAft>
              <a:buFont typeface="Wingdings" pitchFamily="2" charset="2"/>
              <a:buChar char="Ø"/>
            </a:pPr>
            <a:r>
              <a:rPr lang="en-US" sz="3840" b="1" dirty="0">
                <a:latin typeface="Kokila" panose="020B0604020202020204" pitchFamily="34" charset="0"/>
                <a:cs typeface="Kokila" panose="020B0604020202020204" pitchFamily="34" charset="0"/>
              </a:rPr>
              <a:t> </a:t>
            </a:r>
            <a:r>
              <a:rPr lang="hi-IN" sz="3840" b="1" dirty="0">
                <a:latin typeface="Kokila" panose="020B0604020202020204" pitchFamily="34" charset="0"/>
                <a:cs typeface="Kokila" panose="020B0604020202020204" pitchFamily="34" charset="0"/>
              </a:rPr>
              <a:t>लोको कवच कंप्यूटर </a:t>
            </a:r>
            <a:r>
              <a:rPr lang="en-US" sz="3600" b="1" dirty="0">
                <a:latin typeface="Kokila" panose="020B0604020202020204" pitchFamily="34" charset="0"/>
                <a:cs typeface="Kokila" panose="020B0604020202020204" pitchFamily="34" charset="0"/>
              </a:rPr>
              <a:t>(Loco Vital Computer)</a:t>
            </a:r>
            <a:endParaRPr lang="hi-IN" sz="3600" b="1" dirty="0">
              <a:latin typeface="Kokila" panose="020B0604020202020204" pitchFamily="34" charset="0"/>
              <a:cs typeface="Kokila" panose="020B0604020202020204" pitchFamily="34" charset="0"/>
            </a:endParaRPr>
          </a:p>
          <a:p>
            <a:pPr marL="308603" indent="-308603">
              <a:spcBef>
                <a:spcPts val="600"/>
              </a:spcBef>
              <a:spcAft>
                <a:spcPts val="600"/>
              </a:spcAft>
              <a:buFont typeface="Wingdings" pitchFamily="2" charset="2"/>
              <a:buChar char="Ø"/>
            </a:pPr>
            <a:r>
              <a:rPr lang="en-US" sz="3840" b="1" dirty="0">
                <a:latin typeface="Kokila" panose="020B0604020202020204" pitchFamily="34" charset="0"/>
                <a:cs typeface="Kokila" panose="020B0604020202020204" pitchFamily="34" charset="0"/>
              </a:rPr>
              <a:t> </a:t>
            </a:r>
            <a:r>
              <a:rPr lang="hi-IN" sz="3840" b="1" dirty="0">
                <a:latin typeface="Kokila" panose="020B0604020202020204" pitchFamily="34" charset="0"/>
                <a:cs typeface="Kokila" panose="020B0604020202020204" pitchFamily="34" charset="0"/>
              </a:rPr>
              <a:t>ड्राइवर मशीन इंटरफेस </a:t>
            </a:r>
            <a:r>
              <a:rPr lang="en-US" sz="3840" b="1" dirty="0">
                <a:latin typeface="Kokila" panose="020B0604020202020204" pitchFamily="34" charset="0"/>
                <a:cs typeface="Kokila" panose="020B0604020202020204" pitchFamily="34" charset="0"/>
              </a:rPr>
              <a:t>: 02 </a:t>
            </a:r>
            <a:r>
              <a:rPr lang="hi-IN" sz="3840" b="1" dirty="0">
                <a:latin typeface="Kokila" panose="020B0604020202020204" pitchFamily="34" charset="0"/>
                <a:cs typeface="Kokila" panose="020B0604020202020204" pitchFamily="34" charset="0"/>
              </a:rPr>
              <a:t>प्रत्येक कैब में </a:t>
            </a:r>
            <a:r>
              <a:rPr lang="hi-IN" sz="3600" b="1" dirty="0">
                <a:latin typeface="Kokila" panose="020B0604020202020204" pitchFamily="34" charset="0"/>
                <a:cs typeface="Kokila" panose="020B0604020202020204" pitchFamily="34" charset="0"/>
              </a:rPr>
              <a:t>(D</a:t>
            </a:r>
            <a:r>
              <a:rPr lang="en-US" sz="3600" b="1" dirty="0">
                <a:latin typeface="Kokila" panose="020B0604020202020204" pitchFamily="34" charset="0"/>
                <a:cs typeface="Kokila" panose="020B0604020202020204" pitchFamily="34" charset="0"/>
              </a:rPr>
              <a:t>river Machine Interface</a:t>
            </a:r>
            <a:r>
              <a:rPr lang="hi-IN" sz="3600" b="1" dirty="0">
                <a:latin typeface="Kokila" panose="020B0604020202020204" pitchFamily="34" charset="0"/>
                <a:cs typeface="Kokila" panose="020B0604020202020204" pitchFamily="34" charset="0"/>
              </a:rPr>
              <a:t>)</a:t>
            </a:r>
            <a:endParaRPr lang="hi-IN" sz="3840" b="1" dirty="0">
              <a:latin typeface="Kokila" panose="020B0604020202020204" pitchFamily="34" charset="0"/>
              <a:cs typeface="Kokila" panose="020B0604020202020204" pitchFamily="34" charset="0"/>
            </a:endParaRPr>
          </a:p>
          <a:p>
            <a:pPr marL="308603" indent="-308603">
              <a:spcBef>
                <a:spcPts val="600"/>
              </a:spcBef>
              <a:spcAft>
                <a:spcPts val="600"/>
              </a:spcAft>
              <a:buFont typeface="Wingdings" pitchFamily="2" charset="2"/>
              <a:buChar char="Ø"/>
            </a:pPr>
            <a:r>
              <a:rPr lang="en-US" sz="3840" b="1" dirty="0">
                <a:latin typeface="Kokila" panose="020B0604020202020204" pitchFamily="34" charset="0"/>
                <a:cs typeface="Kokila" panose="020B0604020202020204" pitchFamily="34" charset="0"/>
              </a:rPr>
              <a:t> </a:t>
            </a:r>
            <a:r>
              <a:rPr lang="hi-IN" sz="3840" b="1" dirty="0">
                <a:latin typeface="Kokila" panose="020B0604020202020204" pitchFamily="34" charset="0"/>
                <a:cs typeface="Kokila" panose="020B0604020202020204" pitchFamily="34" charset="0"/>
              </a:rPr>
              <a:t>रेडियो फ्रीक्वेंसी एन्टेना </a:t>
            </a:r>
            <a:r>
              <a:rPr lang="en-US" sz="3840" b="1" dirty="0">
                <a:latin typeface="Kokila" panose="020B0604020202020204" pitchFamily="34" charset="0"/>
                <a:cs typeface="Kokila" panose="020B0604020202020204" pitchFamily="34" charset="0"/>
              </a:rPr>
              <a:t>: 2 Nos. </a:t>
            </a:r>
            <a:r>
              <a:rPr lang="en-US" sz="3000" b="1" dirty="0">
                <a:latin typeface="Kokila" panose="020B0604020202020204" pitchFamily="34" charset="0"/>
                <a:cs typeface="Kokila" panose="020B0604020202020204" pitchFamily="34" charset="0"/>
              </a:rPr>
              <a:t>(Radio Frequency Antenna</a:t>
            </a:r>
            <a:r>
              <a:rPr lang="hi-IN" sz="3000" b="1" dirty="0">
                <a:latin typeface="Kokila" panose="020B0604020202020204" pitchFamily="34" charset="0"/>
                <a:cs typeface="Kokila" panose="020B0604020202020204" pitchFamily="34" charset="0"/>
              </a:rPr>
              <a:t> : </a:t>
            </a:r>
            <a:r>
              <a:rPr lang="en-US" sz="3000" b="1" dirty="0">
                <a:latin typeface="Kokila" panose="020B0604020202020204" pitchFamily="34" charset="0"/>
                <a:cs typeface="Kokila" panose="020B0604020202020204" pitchFamily="34" charset="0"/>
              </a:rPr>
              <a:t>Receiver &amp; Transmitter)</a:t>
            </a:r>
            <a:endParaRPr lang="hi-IN" sz="3000" b="1" dirty="0">
              <a:latin typeface="Kokila" panose="020B0604020202020204" pitchFamily="34" charset="0"/>
              <a:cs typeface="Kokila" panose="020B0604020202020204" pitchFamily="34" charset="0"/>
            </a:endParaRPr>
          </a:p>
          <a:p>
            <a:pPr marL="308603" indent="-308603">
              <a:spcBef>
                <a:spcPts val="600"/>
              </a:spcBef>
              <a:spcAft>
                <a:spcPts val="600"/>
              </a:spcAft>
              <a:buFont typeface="Wingdings" pitchFamily="2" charset="2"/>
              <a:buChar char="Ø"/>
            </a:pPr>
            <a:r>
              <a:rPr lang="hi-IN" sz="3840" b="1" dirty="0">
                <a:latin typeface="Kokila" panose="020B0604020202020204" pitchFamily="34" charset="0"/>
                <a:cs typeface="Kokila" panose="020B0604020202020204" pitchFamily="34" charset="0"/>
              </a:rPr>
              <a:t> जी.पी.एस./ जी.एस. एम. एन्टेना </a:t>
            </a:r>
            <a:r>
              <a:rPr lang="en-US" sz="3840" b="1" dirty="0">
                <a:latin typeface="Kokila" panose="020B0604020202020204" pitchFamily="34" charset="0"/>
                <a:cs typeface="Kokila" panose="020B0604020202020204" pitchFamily="34" charset="0"/>
              </a:rPr>
              <a:t>: 1 No.</a:t>
            </a:r>
            <a:r>
              <a:rPr lang="hi-IN" sz="3840" b="1" dirty="0">
                <a:latin typeface="Kokila" panose="020B0604020202020204" pitchFamily="34" charset="0"/>
                <a:cs typeface="Kokila" panose="020B0604020202020204" pitchFamily="34" charset="0"/>
              </a:rPr>
              <a:t>  </a:t>
            </a:r>
            <a:r>
              <a:rPr lang="hi-IN" sz="3600" b="1" dirty="0">
                <a:latin typeface="Kokila" panose="020B0604020202020204" pitchFamily="34" charset="0"/>
                <a:cs typeface="Kokila" panose="020B0604020202020204" pitchFamily="34" charset="0"/>
              </a:rPr>
              <a:t>(</a:t>
            </a:r>
            <a:r>
              <a:rPr lang="en-US" sz="3600" b="1" dirty="0">
                <a:latin typeface="Kokila" panose="020B0604020202020204" pitchFamily="34" charset="0"/>
                <a:cs typeface="Kokila" panose="020B0604020202020204" pitchFamily="34" charset="0"/>
              </a:rPr>
              <a:t>GPS/</a:t>
            </a:r>
            <a:r>
              <a:rPr lang="hi-IN" sz="3600" b="1" dirty="0">
                <a:latin typeface="Kokila" panose="020B0604020202020204" pitchFamily="34" charset="0"/>
                <a:cs typeface="Kokila" panose="020B0604020202020204" pitchFamily="34" charset="0"/>
              </a:rPr>
              <a:t>GSM </a:t>
            </a:r>
            <a:r>
              <a:rPr lang="en-US" sz="3600" b="1" dirty="0">
                <a:latin typeface="Kokila" panose="020B0604020202020204" pitchFamily="34" charset="0"/>
                <a:cs typeface="Kokila" panose="020B0604020202020204" pitchFamily="34" charset="0"/>
              </a:rPr>
              <a:t>Antenna</a:t>
            </a:r>
            <a:r>
              <a:rPr lang="hi-IN" sz="3600" b="1" dirty="0">
                <a:latin typeface="Kokila" panose="020B0604020202020204" pitchFamily="34" charset="0"/>
                <a:cs typeface="Kokila" panose="020B0604020202020204" pitchFamily="34" charset="0"/>
              </a:rPr>
              <a:t>) </a:t>
            </a:r>
            <a:endParaRPr lang="en-US" sz="3600" b="1" dirty="0">
              <a:latin typeface="Kokila" panose="020B0604020202020204" pitchFamily="34" charset="0"/>
              <a:cs typeface="Kokila" panose="020B0604020202020204" pitchFamily="34" charset="0"/>
            </a:endParaRPr>
          </a:p>
          <a:p>
            <a:pPr marL="308603" indent="-308603">
              <a:spcBef>
                <a:spcPts val="600"/>
              </a:spcBef>
              <a:spcAft>
                <a:spcPts val="600"/>
              </a:spcAft>
              <a:buFont typeface="Wingdings" pitchFamily="2" charset="2"/>
              <a:buChar char="Ø"/>
            </a:pPr>
            <a:r>
              <a:rPr lang="en-US" sz="3840" b="1" dirty="0">
                <a:latin typeface="Kokila" panose="020B0604020202020204" pitchFamily="34" charset="0"/>
                <a:cs typeface="Kokila" panose="020B0604020202020204" pitchFamily="34" charset="0"/>
              </a:rPr>
              <a:t> </a:t>
            </a:r>
            <a:r>
              <a:rPr lang="hi-IN" sz="3840" b="1" dirty="0">
                <a:latin typeface="Kokila" panose="020B0604020202020204" pitchFamily="34" charset="0"/>
                <a:cs typeface="Kokila" panose="020B0604020202020204" pitchFamily="34" charset="0"/>
              </a:rPr>
              <a:t>डाइरेक्शन सेंसिंग टाइप स्पीड सेंसर</a:t>
            </a:r>
            <a:r>
              <a:rPr lang="en-US" sz="3840" b="1" dirty="0">
                <a:latin typeface="Kokila" panose="020B0604020202020204" pitchFamily="34" charset="0"/>
                <a:cs typeface="Kokila" panose="020B0604020202020204" pitchFamily="34" charset="0"/>
              </a:rPr>
              <a:t>: 2 Nos. Axle No. 5 &amp; 11</a:t>
            </a:r>
            <a:r>
              <a:rPr lang="hi-IN" sz="3840" b="1" dirty="0">
                <a:latin typeface="Kokila" panose="020B0604020202020204" pitchFamily="34" charset="0"/>
                <a:cs typeface="Kokila" panose="020B0604020202020204" pitchFamily="34" charset="0"/>
              </a:rPr>
              <a:t> </a:t>
            </a:r>
            <a:r>
              <a:rPr lang="hi-IN" sz="3600" b="1" dirty="0">
                <a:latin typeface="Kokila" panose="020B0604020202020204" pitchFamily="34" charset="0"/>
                <a:cs typeface="Kokila" panose="020B0604020202020204" pitchFamily="34" charset="0"/>
              </a:rPr>
              <a:t>(Pulse Generator)</a:t>
            </a:r>
          </a:p>
          <a:p>
            <a:pPr marL="308603" indent="-308603">
              <a:spcBef>
                <a:spcPts val="600"/>
              </a:spcBef>
              <a:spcAft>
                <a:spcPts val="600"/>
              </a:spcAft>
              <a:buFont typeface="Wingdings" pitchFamily="2" charset="2"/>
              <a:buChar char="Ø"/>
            </a:pPr>
            <a:r>
              <a:rPr lang="en-US" sz="3840" b="1" dirty="0">
                <a:latin typeface="Kokila" panose="020B0604020202020204" pitchFamily="34" charset="0"/>
                <a:cs typeface="Kokila" panose="020B0604020202020204" pitchFamily="34" charset="0"/>
              </a:rPr>
              <a:t> </a:t>
            </a:r>
            <a:r>
              <a:rPr lang="hi-IN" sz="3840" b="1" dirty="0">
                <a:latin typeface="Kokila" panose="020B0604020202020204" pitchFamily="34" charset="0"/>
                <a:cs typeface="Kokila" panose="020B0604020202020204" pitchFamily="34" charset="0"/>
              </a:rPr>
              <a:t>रेडियो फ्रीक्वेंसी रीडर</a:t>
            </a:r>
            <a:r>
              <a:rPr lang="en-US" sz="3840" b="1" dirty="0">
                <a:latin typeface="Kokila" panose="020B0604020202020204" pitchFamily="34" charset="0"/>
                <a:cs typeface="Kokila" panose="020B0604020202020204" pitchFamily="34" charset="0"/>
              </a:rPr>
              <a:t>: 02 </a:t>
            </a:r>
            <a:r>
              <a:rPr lang="hi-IN" sz="3840" b="1" dirty="0">
                <a:latin typeface="Kokila" panose="020B0604020202020204" pitchFamily="34" charset="0"/>
                <a:cs typeface="Kokila" panose="020B0604020202020204" pitchFamily="34" charset="0"/>
              </a:rPr>
              <a:t>प्रत्येक कैब में</a:t>
            </a:r>
            <a:r>
              <a:rPr lang="en-US" sz="3840" b="1" dirty="0">
                <a:latin typeface="Kokila" panose="020B0604020202020204" pitchFamily="34" charset="0"/>
                <a:cs typeface="Kokila" panose="020B0604020202020204" pitchFamily="34" charset="0"/>
              </a:rPr>
              <a:t> </a:t>
            </a:r>
            <a:r>
              <a:rPr lang="en-US" sz="3600" b="1" dirty="0">
                <a:latin typeface="Kokila" panose="020B0604020202020204" pitchFamily="34" charset="0"/>
                <a:cs typeface="Kokila" panose="020B0604020202020204" pitchFamily="34" charset="0"/>
              </a:rPr>
              <a:t>(Radio Frequency Reader)</a:t>
            </a:r>
            <a:r>
              <a:rPr lang="hi-IN" sz="3600" b="1" dirty="0">
                <a:latin typeface="Kokila" panose="020B0604020202020204" pitchFamily="34" charset="0"/>
                <a:cs typeface="Kokila" panose="020B0604020202020204" pitchFamily="34" charset="0"/>
              </a:rPr>
              <a:t> </a:t>
            </a:r>
          </a:p>
          <a:p>
            <a:pPr marL="308603" indent="-308603">
              <a:spcBef>
                <a:spcPts val="600"/>
              </a:spcBef>
              <a:spcAft>
                <a:spcPts val="600"/>
              </a:spcAft>
              <a:buFont typeface="Wingdings" pitchFamily="2" charset="2"/>
              <a:buChar char="Ø"/>
            </a:pPr>
            <a:r>
              <a:rPr lang="en-US" sz="3840" b="1" dirty="0">
                <a:latin typeface="Kokila" panose="020B0604020202020204" pitchFamily="34" charset="0"/>
                <a:cs typeface="Kokila" panose="020B0604020202020204" pitchFamily="34" charset="0"/>
              </a:rPr>
              <a:t> </a:t>
            </a:r>
            <a:r>
              <a:rPr lang="hi-IN" sz="3840" b="1" dirty="0">
                <a:latin typeface="Kokila" panose="020B0604020202020204" pitchFamily="34" charset="0"/>
                <a:cs typeface="Kokila" panose="020B0604020202020204" pitchFamily="34" charset="0"/>
              </a:rPr>
              <a:t>ब्रेक इंटरफेस यूनिट (B</a:t>
            </a:r>
            <a:r>
              <a:rPr lang="en-US" sz="3840" b="1" dirty="0">
                <a:latin typeface="Kokila" panose="020B0604020202020204" pitchFamily="34" charset="0"/>
                <a:cs typeface="Kokila" panose="020B0604020202020204" pitchFamily="34" charset="0"/>
              </a:rPr>
              <a:t>rake Interface Unit</a:t>
            </a:r>
            <a:r>
              <a:rPr lang="hi-IN" sz="3840" b="1" dirty="0">
                <a:latin typeface="Kokila" panose="020B0604020202020204" pitchFamily="34" charset="0"/>
                <a:cs typeface="Kokila" panose="020B0604020202020204" pitchFamily="34" charset="0"/>
              </a:rPr>
              <a:t>) – </a:t>
            </a:r>
            <a:r>
              <a:rPr lang="en-US" sz="3840" b="1" dirty="0">
                <a:latin typeface="Kokila" panose="020B0604020202020204" pitchFamily="34" charset="0"/>
                <a:cs typeface="Kokila" panose="020B0604020202020204" pitchFamily="34" charset="0"/>
              </a:rPr>
              <a:t>(</a:t>
            </a:r>
            <a:r>
              <a:rPr lang="hi-IN" sz="3840" b="1" dirty="0">
                <a:latin typeface="Kokila" panose="020B0604020202020204" pitchFamily="34" charset="0"/>
                <a:cs typeface="Kokila" panose="020B0604020202020204" pitchFamily="34" charset="0"/>
              </a:rPr>
              <a:t>Only IRAB के लिए</a:t>
            </a:r>
            <a:r>
              <a:rPr lang="en-US" sz="3840" b="1" dirty="0">
                <a:latin typeface="Kokila" panose="020B0604020202020204" pitchFamily="34" charset="0"/>
                <a:cs typeface="Kokila" panose="020B0604020202020204" pitchFamily="34" charset="0"/>
              </a:rPr>
              <a:t>)</a:t>
            </a:r>
          </a:p>
        </p:txBody>
      </p:sp>
      <p:sp>
        <p:nvSpPr>
          <p:cNvPr id="2" name="Google Shape;253;p4">
            <a:extLst>
              <a:ext uri="{FF2B5EF4-FFF2-40B4-BE49-F238E27FC236}">
                <a16:creationId xmlns:a16="http://schemas.microsoft.com/office/drawing/2014/main" id="{ACA610B2-938C-0E87-5901-C23340775597}"/>
              </a:ext>
            </a:extLst>
          </p:cNvPr>
          <p:cNvSpPr/>
          <p:nvPr/>
        </p:nvSpPr>
        <p:spPr>
          <a:xfrm>
            <a:off x="0" y="105111"/>
            <a:ext cx="12192000" cy="844800"/>
          </a:xfrm>
          <a:prstGeom prst="rect">
            <a:avLst/>
          </a:prstGeom>
          <a:solidFill>
            <a:schemeClr val="accent4"/>
          </a:solidFill>
          <a:ln>
            <a:noFill/>
          </a:ln>
        </p:spPr>
        <p:txBody>
          <a:bodyPr spcFirstLastPara="1" wrap="square" lIns="61717" tIns="30847" rIns="61717" bIns="30847" anchor="ctr" anchorCtr="0">
            <a:noAutofit/>
          </a:bodyPr>
          <a:lstStyle/>
          <a:p>
            <a:pPr algn="ctr"/>
            <a:r>
              <a:rPr lang="hi-IN" sz="54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लोको कवच में निम्न उपकरण लगें हैं-</a:t>
            </a:r>
            <a:endParaRPr lang="en-US" sz="54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Action Button: Go Back or Previous 2">
            <a:hlinkClick r:id="rId2" action="ppaction://hlinksldjump"/>
            <a:extLst>
              <a:ext uri="{FF2B5EF4-FFF2-40B4-BE49-F238E27FC236}">
                <a16:creationId xmlns:a16="http://schemas.microsoft.com/office/drawing/2014/main" id="{3397C0B3-DF29-1C28-3E00-9BC55CB9136E}"/>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8F36EE4-F58F-42FA-387D-2E2ED7E3163B}"/>
              </a:ext>
            </a:extLst>
          </p:cNvPr>
          <p:cNvSpPr txBox="1">
            <a:spLocks noChangeArrowheads="1"/>
          </p:cNvSpPr>
          <p:nvPr/>
        </p:nvSpPr>
        <p:spPr bwMode="auto">
          <a:xfrm>
            <a:off x="335361" y="1220755"/>
            <a:ext cx="7872875" cy="33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4267" dirty="0">
                <a:latin typeface="Kokila" panose="020B0604020202020204" pitchFamily="34" charset="0"/>
                <a:ea typeface="Arial Unicode MS" pitchFamily="34" charset="-128"/>
                <a:cs typeface="Kokila" panose="020B0604020202020204" pitchFamily="34" charset="0"/>
              </a:rPr>
              <a:t>लोको पायलट , TRIP मोड के बाद, DMI पर P_TRIP और CNFM सॉफ्ट की दबायेगा, तो इमरजेंसी ब्रेक रिलीज हो जाएंगे</a:t>
            </a:r>
            <a:r>
              <a:rPr lang="en-US" altLang="en-US" sz="4267" dirty="0">
                <a:latin typeface="Kokila" panose="020B0604020202020204" pitchFamily="34" charset="0"/>
                <a:ea typeface="Arial Unicode MS" pitchFamily="34" charset="-128"/>
                <a:cs typeface="Kokila" panose="020B0604020202020204" pitchFamily="34" charset="0"/>
              </a:rPr>
              <a:t> </a:t>
            </a:r>
            <a:r>
              <a:rPr lang="hi-IN" altLang="en-US" sz="4267"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4267" dirty="0">
                <a:latin typeface="Kokila" panose="020B0604020202020204" pitchFamily="34" charset="0"/>
                <a:ea typeface="Arial Unicode MS" pitchFamily="34" charset="-128"/>
                <a:cs typeface="Kokila" panose="020B0604020202020204" pitchFamily="34" charset="0"/>
              </a:rPr>
              <a:t>P_TRIP मोड में </a:t>
            </a:r>
            <a:r>
              <a:rPr lang="en-US" altLang="en-US" sz="4267" dirty="0">
                <a:latin typeface="Kokila" panose="020B0604020202020204" pitchFamily="34" charset="0"/>
                <a:ea typeface="Arial Unicode MS" pitchFamily="34" charset="-128"/>
                <a:cs typeface="Kokila" panose="020B0604020202020204" pitchFamily="34" charset="0"/>
              </a:rPr>
              <a:t>OVRD </a:t>
            </a:r>
            <a:r>
              <a:rPr lang="hi-IN" altLang="en-US" sz="4267" dirty="0">
                <a:latin typeface="Kokila" panose="020B0604020202020204" pitchFamily="34" charset="0"/>
                <a:ea typeface="Arial Unicode MS" pitchFamily="34" charset="-128"/>
                <a:cs typeface="Kokila" panose="020B0604020202020204" pitchFamily="34" charset="0"/>
              </a:rPr>
              <a:t>और फिर </a:t>
            </a:r>
            <a:r>
              <a:rPr lang="en-US" altLang="en-US" sz="4267" dirty="0">
                <a:latin typeface="Kokila" panose="020B0604020202020204" pitchFamily="34" charset="0"/>
                <a:ea typeface="Arial Unicode MS" pitchFamily="34" charset="-128"/>
                <a:cs typeface="Kokila" panose="020B0604020202020204" pitchFamily="34" charset="0"/>
              </a:rPr>
              <a:t>CNFM</a:t>
            </a:r>
            <a:r>
              <a:rPr lang="hi-IN" altLang="en-US" sz="4267" dirty="0">
                <a:latin typeface="Kokila" panose="020B0604020202020204" pitchFamily="34" charset="0"/>
                <a:ea typeface="Arial Unicode MS" pitchFamily="34" charset="-128"/>
                <a:cs typeface="Kokila" panose="020B0604020202020204" pitchFamily="34" charset="0"/>
              </a:rPr>
              <a:t> दबाकर OS मोड में transit होगा</a:t>
            </a:r>
            <a:r>
              <a:rPr lang="en-US" altLang="en-US" sz="4267" dirty="0">
                <a:latin typeface="Kokila" panose="020B0604020202020204" pitchFamily="34" charset="0"/>
                <a:ea typeface="Arial Unicode MS" pitchFamily="34" charset="-128"/>
                <a:cs typeface="Kokila" panose="020B0604020202020204" pitchFamily="34" charset="0"/>
              </a:rPr>
              <a:t> </a:t>
            </a:r>
            <a:r>
              <a:rPr lang="hi-IN" altLang="en-US" sz="4267" dirty="0">
                <a:latin typeface="Kokila" panose="020B0604020202020204" pitchFamily="34" charset="0"/>
                <a:ea typeface="Arial Unicode MS" pitchFamily="34" charset="-128"/>
                <a:cs typeface="Kokila" panose="020B0604020202020204" pitchFamily="34" charset="0"/>
              </a:rPr>
              <a:t>। </a:t>
            </a:r>
          </a:p>
        </p:txBody>
      </p:sp>
      <p:pic>
        <p:nvPicPr>
          <p:cNvPr id="14" name="Content Placeholder 3" descr="Screenshot from 2019-10-26 12-14-57.png">
            <a:extLst>
              <a:ext uri="{FF2B5EF4-FFF2-40B4-BE49-F238E27FC236}">
                <a16:creationId xmlns:a16="http://schemas.microsoft.com/office/drawing/2014/main" id="{B2BBC144-B448-2022-D759-F2E6FB9359EA}"/>
              </a:ext>
            </a:extLst>
          </p:cNvPr>
          <p:cNvPicPr>
            <a:picLocks noChangeAspect="1" noChangeArrowheads="1"/>
          </p:cNvPicPr>
          <p:nvPr/>
        </p:nvPicPr>
        <p:blipFill>
          <a:blip r:embed="rId2"/>
          <a:srcRect/>
          <a:stretch>
            <a:fillRect/>
          </a:stretch>
        </p:blipFill>
        <p:spPr>
          <a:xfrm>
            <a:off x="8400256" y="1220755"/>
            <a:ext cx="3648405" cy="2884147"/>
          </a:xfrm>
          <a:prstGeom prst="rect">
            <a:avLst/>
          </a:prstGeom>
        </p:spPr>
      </p:pic>
      <p:grpSp>
        <p:nvGrpSpPr>
          <p:cNvPr id="2" name="Group 1">
            <a:extLst>
              <a:ext uri="{FF2B5EF4-FFF2-40B4-BE49-F238E27FC236}">
                <a16:creationId xmlns:a16="http://schemas.microsoft.com/office/drawing/2014/main" id="{30305964-F4C5-4073-D9E0-700E677184A5}"/>
              </a:ext>
            </a:extLst>
          </p:cNvPr>
          <p:cNvGrpSpPr/>
          <p:nvPr/>
        </p:nvGrpSpPr>
        <p:grpSpPr>
          <a:xfrm>
            <a:off x="0" y="141317"/>
            <a:ext cx="12192000" cy="900113"/>
            <a:chOff x="692473" y="165911"/>
            <a:chExt cx="7776864" cy="675085"/>
          </a:xfrm>
        </p:grpSpPr>
        <p:grpSp>
          <p:nvGrpSpPr>
            <p:cNvPr id="21506" name="object 7">
              <a:extLst>
                <a:ext uri="{FF2B5EF4-FFF2-40B4-BE49-F238E27FC236}">
                  <a16:creationId xmlns:a16="http://schemas.microsoft.com/office/drawing/2014/main" id="{F93F08BF-DDE4-8DCD-C948-FD348EFB8F7E}"/>
                </a:ext>
              </a:extLst>
            </p:cNvPr>
            <p:cNvGrpSpPr>
              <a:grpSpLocks/>
            </p:cNvGrpSpPr>
            <p:nvPr/>
          </p:nvGrpSpPr>
          <p:grpSpPr bwMode="auto">
            <a:xfrm>
              <a:off x="692473" y="165911"/>
              <a:ext cx="7776864" cy="675085"/>
              <a:chOff x="429704" y="247141"/>
              <a:chExt cx="8284845" cy="1000125"/>
            </a:xfrm>
          </p:grpSpPr>
          <p:sp>
            <p:nvSpPr>
              <p:cNvPr id="21510" name="object 8">
                <a:extLst>
                  <a:ext uri="{FF2B5EF4-FFF2-40B4-BE49-F238E27FC236}">
                    <a16:creationId xmlns:a16="http://schemas.microsoft.com/office/drawing/2014/main" id="{F0E91C9B-6798-278D-6C04-16283548D1E5}"/>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1511" name="object 9">
                <a:extLst>
                  <a:ext uri="{FF2B5EF4-FFF2-40B4-BE49-F238E27FC236}">
                    <a16:creationId xmlns:a16="http://schemas.microsoft.com/office/drawing/2014/main" id="{0BB53E08-51E6-4B13-0E7D-B486C3ED42E2}"/>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1512" name="object 11">
                <a:extLst>
                  <a:ext uri="{FF2B5EF4-FFF2-40B4-BE49-F238E27FC236}">
                    <a16:creationId xmlns:a16="http://schemas.microsoft.com/office/drawing/2014/main" id="{0CD6A126-B92E-33AE-3DC6-E58DA99E94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39216"/>
                <a:ext cx="805840" cy="80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object 12">
                <a:extLst>
                  <a:ext uri="{FF2B5EF4-FFF2-40B4-BE49-F238E27FC236}">
                    <a16:creationId xmlns:a16="http://schemas.microsoft.com/office/drawing/2014/main" id="{EBED15C6-CF78-AAE1-EA1F-588751419ECA}"/>
                  </a:ext>
                </a:extLst>
              </p:cNvPr>
              <p:cNvSpPr>
                <a:spLocks noChangeArrowheads="1"/>
              </p:cNvSpPr>
              <p:nvPr/>
            </p:nvSpPr>
            <p:spPr bwMode="auto">
              <a:xfrm>
                <a:off x="478396" y="284225"/>
                <a:ext cx="917873" cy="913765"/>
              </a:xfrm>
              <a:custGeom>
                <a:avLst/>
                <a:gdLst>
                  <a:gd name="T0" fmla="*/ 1225563 w 1253489"/>
                  <a:gd name="T1" fmla="*/ 0 h 913765"/>
                  <a:gd name="T2" fmla="*/ 27508 w 1253489"/>
                  <a:gd name="T3" fmla="*/ 0 h 913765"/>
                  <a:gd name="T4" fmla="*/ 16802 w 1253489"/>
                  <a:gd name="T5" fmla="*/ 2160 h 913765"/>
                  <a:gd name="T6" fmla="*/ 8058 w 1253489"/>
                  <a:gd name="T7" fmla="*/ 8048 h 913765"/>
                  <a:gd name="T8" fmla="*/ 2162 w 1253489"/>
                  <a:gd name="T9" fmla="*/ 16769 h 913765"/>
                  <a:gd name="T10" fmla="*/ 0 w 1253489"/>
                  <a:gd name="T11" fmla="*/ 27431 h 913765"/>
                  <a:gd name="T12" fmla="*/ 0 w 1253489"/>
                  <a:gd name="T13" fmla="*/ 886333 h 913765"/>
                  <a:gd name="T14" fmla="*/ 2162 w 1253489"/>
                  <a:gd name="T15" fmla="*/ 896995 h 913765"/>
                  <a:gd name="T16" fmla="*/ 8058 w 1253489"/>
                  <a:gd name="T17" fmla="*/ 905716 h 913765"/>
                  <a:gd name="T18" fmla="*/ 16802 w 1253489"/>
                  <a:gd name="T19" fmla="*/ 911604 h 913765"/>
                  <a:gd name="T20" fmla="*/ 27508 w 1253489"/>
                  <a:gd name="T21" fmla="*/ 913764 h 913765"/>
                  <a:gd name="T22" fmla="*/ 1225563 w 1253489"/>
                  <a:gd name="T23" fmla="*/ 913764 h 913765"/>
                  <a:gd name="T24" fmla="*/ 1236225 w 1253489"/>
                  <a:gd name="T25" fmla="*/ 911604 h 913765"/>
                  <a:gd name="T26" fmla="*/ 1244947 w 1253489"/>
                  <a:gd name="T27" fmla="*/ 905716 h 913765"/>
                  <a:gd name="T28" fmla="*/ 1250834 w 1253489"/>
                  <a:gd name="T29" fmla="*/ 896995 h 913765"/>
                  <a:gd name="T30" fmla="*/ 1252995 w 1253489"/>
                  <a:gd name="T31" fmla="*/ 886333 h 913765"/>
                  <a:gd name="T32" fmla="*/ 1252995 w 1253489"/>
                  <a:gd name="T33" fmla="*/ 880745 h 913765"/>
                  <a:gd name="T34" fmla="*/ 33007 w 1253489"/>
                  <a:gd name="T35" fmla="*/ 880745 h 913765"/>
                  <a:gd name="T36" fmla="*/ 33007 w 1253489"/>
                  <a:gd name="T37" fmla="*/ 33020 h 913765"/>
                  <a:gd name="T38" fmla="*/ 1252995 w 1253489"/>
                  <a:gd name="T39" fmla="*/ 33020 h 913765"/>
                  <a:gd name="T40" fmla="*/ 1252995 w 1253489"/>
                  <a:gd name="T41" fmla="*/ 27431 h 913765"/>
                  <a:gd name="T42" fmla="*/ 1250834 w 1253489"/>
                  <a:gd name="T43" fmla="*/ 16769 h 913765"/>
                  <a:gd name="T44" fmla="*/ 1244947 w 1253489"/>
                  <a:gd name="T45" fmla="*/ 8048 h 913765"/>
                  <a:gd name="T46" fmla="*/ 1236225 w 1253489"/>
                  <a:gd name="T47" fmla="*/ 2160 h 913765"/>
                  <a:gd name="T48" fmla="*/ 1225563 w 1253489"/>
                  <a:gd name="T49" fmla="*/ 0 h 913765"/>
                  <a:gd name="T50" fmla="*/ 1252995 w 1253489"/>
                  <a:gd name="T51" fmla="*/ 33020 h 913765"/>
                  <a:gd name="T52" fmla="*/ 1219975 w 1253489"/>
                  <a:gd name="T53" fmla="*/ 33020 h 913765"/>
                  <a:gd name="T54" fmla="*/ 1219975 w 1253489"/>
                  <a:gd name="T55" fmla="*/ 880745 h 913765"/>
                  <a:gd name="T56" fmla="*/ 1252995 w 1253489"/>
                  <a:gd name="T57" fmla="*/ 880745 h 913765"/>
                  <a:gd name="T58" fmla="*/ 1252995 w 1253489"/>
                  <a:gd name="T59" fmla="*/ 33020 h 913765"/>
                  <a:gd name="T60" fmla="*/ 1209053 w 1253489"/>
                  <a:gd name="T61" fmla="*/ 43942 h 913765"/>
                  <a:gd name="T62" fmla="*/ 44005 w 1253489"/>
                  <a:gd name="T63" fmla="*/ 43942 h 913765"/>
                  <a:gd name="T64" fmla="*/ 44005 w 1253489"/>
                  <a:gd name="T65" fmla="*/ 869823 h 913765"/>
                  <a:gd name="T66" fmla="*/ 1209053 w 1253489"/>
                  <a:gd name="T67" fmla="*/ 869823 h 913765"/>
                  <a:gd name="T68" fmla="*/ 1209053 w 1253489"/>
                  <a:gd name="T69" fmla="*/ 858774 h 913765"/>
                  <a:gd name="T70" fmla="*/ 55003 w 1253489"/>
                  <a:gd name="T71" fmla="*/ 858774 h 913765"/>
                  <a:gd name="T72" fmla="*/ 55003 w 1253489"/>
                  <a:gd name="T73" fmla="*/ 54991 h 913765"/>
                  <a:gd name="T74" fmla="*/ 1209053 w 1253489"/>
                  <a:gd name="T75" fmla="*/ 54991 h 913765"/>
                  <a:gd name="T76" fmla="*/ 1209053 w 1253489"/>
                  <a:gd name="T77" fmla="*/ 43942 h 913765"/>
                  <a:gd name="T78" fmla="*/ 1209053 w 1253489"/>
                  <a:gd name="T79" fmla="*/ 54991 h 913765"/>
                  <a:gd name="T80" fmla="*/ 1198004 w 1253489"/>
                  <a:gd name="T81" fmla="*/ 54991 h 913765"/>
                  <a:gd name="T82" fmla="*/ 1198004 w 1253489"/>
                  <a:gd name="T83" fmla="*/ 858774 h 913765"/>
                  <a:gd name="T84" fmla="*/ 1209053 w 1253489"/>
                  <a:gd name="T85" fmla="*/ 858774 h 913765"/>
                  <a:gd name="T86" fmla="*/ 1209053 w 1253489"/>
                  <a:gd name="T87" fmla="*/ 54991 h 9137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3489"/>
                  <a:gd name="T133" fmla="*/ 0 h 913765"/>
                  <a:gd name="T134" fmla="*/ 1253489 w 1253489"/>
                  <a:gd name="T135" fmla="*/ 913765 h 9137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3489" h="913765">
                    <a:moveTo>
                      <a:pt x="1225562" y="0"/>
                    </a:moveTo>
                    <a:lnTo>
                      <a:pt x="27508" y="0"/>
                    </a:lnTo>
                    <a:lnTo>
                      <a:pt x="16802" y="2160"/>
                    </a:lnTo>
                    <a:lnTo>
                      <a:pt x="8058" y="8048"/>
                    </a:lnTo>
                    <a:lnTo>
                      <a:pt x="2162" y="16769"/>
                    </a:lnTo>
                    <a:lnTo>
                      <a:pt x="0" y="27431"/>
                    </a:lnTo>
                    <a:lnTo>
                      <a:pt x="0" y="886333"/>
                    </a:lnTo>
                    <a:lnTo>
                      <a:pt x="2162" y="896995"/>
                    </a:lnTo>
                    <a:lnTo>
                      <a:pt x="8058" y="905716"/>
                    </a:lnTo>
                    <a:lnTo>
                      <a:pt x="16802" y="911604"/>
                    </a:lnTo>
                    <a:lnTo>
                      <a:pt x="27508" y="913764"/>
                    </a:lnTo>
                    <a:lnTo>
                      <a:pt x="1225562" y="913764"/>
                    </a:lnTo>
                    <a:lnTo>
                      <a:pt x="1236224" y="911604"/>
                    </a:lnTo>
                    <a:lnTo>
                      <a:pt x="1244946" y="905716"/>
                    </a:lnTo>
                    <a:lnTo>
                      <a:pt x="1250833" y="896995"/>
                    </a:lnTo>
                    <a:lnTo>
                      <a:pt x="1252994" y="886333"/>
                    </a:lnTo>
                    <a:lnTo>
                      <a:pt x="1252994" y="880745"/>
                    </a:lnTo>
                    <a:lnTo>
                      <a:pt x="33007" y="880745"/>
                    </a:lnTo>
                    <a:lnTo>
                      <a:pt x="33007" y="33020"/>
                    </a:lnTo>
                    <a:lnTo>
                      <a:pt x="1252994" y="33020"/>
                    </a:lnTo>
                    <a:lnTo>
                      <a:pt x="1252994" y="27431"/>
                    </a:lnTo>
                    <a:lnTo>
                      <a:pt x="1250833" y="16769"/>
                    </a:lnTo>
                    <a:lnTo>
                      <a:pt x="1244946" y="8048"/>
                    </a:lnTo>
                    <a:lnTo>
                      <a:pt x="1236224" y="2160"/>
                    </a:lnTo>
                    <a:lnTo>
                      <a:pt x="1225562" y="0"/>
                    </a:lnTo>
                    <a:close/>
                  </a:path>
                  <a:path w="1253489" h="913765">
                    <a:moveTo>
                      <a:pt x="1252994" y="33020"/>
                    </a:moveTo>
                    <a:lnTo>
                      <a:pt x="1219974" y="33020"/>
                    </a:lnTo>
                    <a:lnTo>
                      <a:pt x="1219974" y="880745"/>
                    </a:lnTo>
                    <a:lnTo>
                      <a:pt x="1252994" y="880745"/>
                    </a:lnTo>
                    <a:lnTo>
                      <a:pt x="1252994" y="33020"/>
                    </a:lnTo>
                    <a:close/>
                  </a:path>
                  <a:path w="1253489" h="913765">
                    <a:moveTo>
                      <a:pt x="1209052" y="43942"/>
                    </a:moveTo>
                    <a:lnTo>
                      <a:pt x="44005" y="43942"/>
                    </a:lnTo>
                    <a:lnTo>
                      <a:pt x="44005" y="869823"/>
                    </a:lnTo>
                    <a:lnTo>
                      <a:pt x="1209052" y="869823"/>
                    </a:lnTo>
                    <a:lnTo>
                      <a:pt x="1209052" y="858774"/>
                    </a:lnTo>
                    <a:lnTo>
                      <a:pt x="55003" y="858774"/>
                    </a:lnTo>
                    <a:lnTo>
                      <a:pt x="55003" y="54991"/>
                    </a:lnTo>
                    <a:lnTo>
                      <a:pt x="1209052" y="54991"/>
                    </a:lnTo>
                    <a:lnTo>
                      <a:pt x="1209052" y="43942"/>
                    </a:lnTo>
                    <a:close/>
                  </a:path>
                  <a:path w="1253489" h="913765">
                    <a:moveTo>
                      <a:pt x="1209052" y="54991"/>
                    </a:moveTo>
                    <a:lnTo>
                      <a:pt x="1198003" y="54991"/>
                    </a:lnTo>
                    <a:lnTo>
                      <a:pt x="1198003" y="858774"/>
                    </a:lnTo>
                    <a:lnTo>
                      <a:pt x="1209052" y="858774"/>
                    </a:lnTo>
                    <a:lnTo>
                      <a:pt x="120905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grpSp>
        <p:sp>
          <p:nvSpPr>
            <p:cNvPr id="13" name="Rectangle 12">
              <a:extLst>
                <a:ext uri="{FF2B5EF4-FFF2-40B4-BE49-F238E27FC236}">
                  <a16:creationId xmlns:a16="http://schemas.microsoft.com/office/drawing/2014/main" id="{D87FE138-3ED8-9E92-8438-873EFB9FC7D3}"/>
                </a:ext>
              </a:extLst>
            </p:cNvPr>
            <p:cNvSpPr/>
            <p:nvPr/>
          </p:nvSpPr>
          <p:spPr>
            <a:xfrm>
              <a:off x="1619672" y="204488"/>
              <a:ext cx="6803959" cy="580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320" b="1" dirty="0">
                  <a:solidFill>
                    <a:schemeClr val="tx1"/>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POST TRIP MODE</a:t>
              </a:r>
              <a:endParaRPr lang="en-US" sz="1680" b="1" dirty="0">
                <a:solidFill>
                  <a:schemeClr val="tx1"/>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AC5728D4-0893-A68A-699C-22EC19C9B7CE}"/>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4C32E3B-3422-5697-932C-C2E187B06AFD}"/>
              </a:ext>
            </a:extLst>
          </p:cNvPr>
          <p:cNvSpPr txBox="1">
            <a:spLocks noChangeArrowheads="1"/>
          </p:cNvSpPr>
          <p:nvPr/>
        </p:nvSpPr>
        <p:spPr bwMode="auto">
          <a:xfrm>
            <a:off x="230139" y="1130241"/>
            <a:ext cx="7296811"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3840" dirty="0">
                <a:latin typeface="Kokila" panose="020B0604020202020204" pitchFamily="34" charset="0"/>
                <a:ea typeface="Arial Unicode MS" pitchFamily="34" charset="-128"/>
                <a:cs typeface="Kokila" panose="020B0604020202020204" pitchFamily="34" charset="0"/>
              </a:rPr>
              <a:t>MU ऑपरेशन में पिछले लोको (चाहे इलेक्ट्रिकलि जुड़ा हो या न हो) का कवच यूनिट असक्रिय रखने के लिए इस मोड को लोको पायलट द्वारा मैन्युअली सिलेक्ट किया जाता है</a:t>
            </a:r>
            <a:r>
              <a:rPr lang="en-US" altLang="en-US" sz="3840" dirty="0">
                <a:latin typeface="Kokila" panose="020B0604020202020204" pitchFamily="34" charset="0"/>
                <a:ea typeface="Arial Unicode MS" pitchFamily="34" charset="-128"/>
                <a:cs typeface="Kokila" panose="020B0604020202020204" pitchFamily="34" charset="0"/>
              </a:rPr>
              <a:t> </a:t>
            </a:r>
            <a:r>
              <a:rPr lang="hi-IN" altLang="en-US" sz="384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840" dirty="0">
                <a:latin typeface="Kokila" panose="020B0604020202020204" pitchFamily="34" charset="0"/>
                <a:ea typeface="Arial Unicode MS" pitchFamily="34" charset="-128"/>
                <a:cs typeface="Kokila" panose="020B0604020202020204" pitchFamily="34" charset="0"/>
              </a:rPr>
              <a:t>लोको की खड़ी स्थिति में ही इस मोड का चयन करें</a:t>
            </a:r>
            <a:r>
              <a:rPr lang="en-US" altLang="en-US" sz="3840" dirty="0">
                <a:latin typeface="Kokila" panose="020B0604020202020204" pitchFamily="34" charset="0"/>
                <a:ea typeface="Arial Unicode MS" pitchFamily="34" charset="-128"/>
                <a:cs typeface="Kokila" panose="020B0604020202020204" pitchFamily="34" charset="0"/>
              </a:rPr>
              <a:t> </a:t>
            </a:r>
            <a:r>
              <a:rPr lang="hi-IN" altLang="en-US" sz="384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840" dirty="0">
                <a:latin typeface="Kokila" panose="020B0604020202020204" pitchFamily="34" charset="0"/>
                <a:ea typeface="Arial Unicode MS" pitchFamily="34" charset="-128"/>
                <a:cs typeface="Kokila" panose="020B0604020202020204" pitchFamily="34" charset="0"/>
              </a:rPr>
              <a:t>लोको कवच यूनिट, नॉन-लिडिंग मोड में किसी भी ट्रेन मूवमेंट का सुपरविजन नहीं करेगी</a:t>
            </a:r>
            <a:r>
              <a:rPr lang="en-US" altLang="en-US" sz="3840" dirty="0">
                <a:latin typeface="Kokila" panose="020B0604020202020204" pitchFamily="34" charset="0"/>
                <a:ea typeface="Arial Unicode MS" pitchFamily="34" charset="-128"/>
                <a:cs typeface="Kokila" panose="020B0604020202020204" pitchFamily="34" charset="0"/>
              </a:rPr>
              <a:t> </a:t>
            </a:r>
            <a:r>
              <a:rPr lang="hi-IN" altLang="en-US" sz="3840" dirty="0">
                <a:latin typeface="Kokila" panose="020B0604020202020204" pitchFamily="34" charset="0"/>
                <a:ea typeface="Arial Unicode MS" pitchFamily="34" charset="-128"/>
                <a:cs typeface="Kokila" panose="020B0604020202020204" pitchFamily="34" charset="0"/>
              </a:rPr>
              <a:t>। </a:t>
            </a:r>
            <a:endParaRPr lang="en-US" altLang="en-US" sz="3840" dirty="0">
              <a:latin typeface="Kokila" panose="020B0604020202020204" pitchFamily="34" charset="0"/>
              <a:ea typeface="Arial Unicode MS" pitchFamily="34" charset="-128"/>
              <a:cs typeface="Kokila" panose="020B0604020202020204" pitchFamily="34" charset="0"/>
            </a:endParaRPr>
          </a:p>
        </p:txBody>
      </p:sp>
      <p:pic>
        <p:nvPicPr>
          <p:cNvPr id="14" name="Content Placeholder 3" descr="Non leading">
            <a:extLst>
              <a:ext uri="{FF2B5EF4-FFF2-40B4-BE49-F238E27FC236}">
                <a16:creationId xmlns:a16="http://schemas.microsoft.com/office/drawing/2014/main" id="{AB2DA1E9-0B82-103E-E26E-86C8B49642EE}"/>
              </a:ext>
            </a:extLst>
          </p:cNvPr>
          <p:cNvPicPr>
            <a:picLocks noChangeAspect="1" noChangeArrowheads="1"/>
          </p:cNvPicPr>
          <p:nvPr/>
        </p:nvPicPr>
        <p:blipFill>
          <a:blip r:embed="rId2"/>
          <a:srcRect/>
          <a:stretch>
            <a:fillRect/>
          </a:stretch>
        </p:blipFill>
        <p:spPr>
          <a:xfrm>
            <a:off x="7728181" y="1316766"/>
            <a:ext cx="4175635" cy="3371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7C7BDC3B-B570-75F7-32EE-A94D5FE30208}"/>
              </a:ext>
            </a:extLst>
          </p:cNvPr>
          <p:cNvGrpSpPr/>
          <p:nvPr/>
        </p:nvGrpSpPr>
        <p:grpSpPr>
          <a:xfrm>
            <a:off x="0" y="182579"/>
            <a:ext cx="12192000" cy="900113"/>
            <a:chOff x="698097" y="156908"/>
            <a:chExt cx="7906478" cy="675085"/>
          </a:xfrm>
        </p:grpSpPr>
        <p:grpSp>
          <p:nvGrpSpPr>
            <p:cNvPr id="22530" name="object 7">
              <a:extLst>
                <a:ext uri="{FF2B5EF4-FFF2-40B4-BE49-F238E27FC236}">
                  <a16:creationId xmlns:a16="http://schemas.microsoft.com/office/drawing/2014/main" id="{C5181839-7BB5-2FAA-148F-F7C05250DF5B}"/>
                </a:ext>
              </a:extLst>
            </p:cNvPr>
            <p:cNvGrpSpPr>
              <a:grpSpLocks/>
            </p:cNvGrpSpPr>
            <p:nvPr/>
          </p:nvGrpSpPr>
          <p:grpSpPr bwMode="auto">
            <a:xfrm>
              <a:off x="698097" y="156908"/>
              <a:ext cx="7906478" cy="675085"/>
              <a:chOff x="429704" y="247141"/>
              <a:chExt cx="8284845" cy="1000125"/>
            </a:xfrm>
          </p:grpSpPr>
          <p:sp>
            <p:nvSpPr>
              <p:cNvPr id="22534" name="object 8">
                <a:extLst>
                  <a:ext uri="{FF2B5EF4-FFF2-40B4-BE49-F238E27FC236}">
                    <a16:creationId xmlns:a16="http://schemas.microsoft.com/office/drawing/2014/main" id="{8D8D5364-9816-A5D2-A6A2-EAF248A934A2}"/>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2535" name="object 9">
                <a:extLst>
                  <a:ext uri="{FF2B5EF4-FFF2-40B4-BE49-F238E27FC236}">
                    <a16:creationId xmlns:a16="http://schemas.microsoft.com/office/drawing/2014/main" id="{DB362183-2B03-C498-D330-944876E41E86}"/>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2536" name="object 11">
                <a:extLst>
                  <a:ext uri="{FF2B5EF4-FFF2-40B4-BE49-F238E27FC236}">
                    <a16:creationId xmlns:a16="http://schemas.microsoft.com/office/drawing/2014/main" id="{B352282E-9C8C-C322-C60D-612EC974F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304800"/>
                <a:ext cx="921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object 12">
                <a:extLst>
                  <a:ext uri="{FF2B5EF4-FFF2-40B4-BE49-F238E27FC236}">
                    <a16:creationId xmlns:a16="http://schemas.microsoft.com/office/drawing/2014/main" id="{88C296CA-9650-F4FE-93BD-C2C6C9D2E099}"/>
                  </a:ext>
                </a:extLst>
              </p:cNvPr>
              <p:cNvSpPr>
                <a:spLocks noChangeArrowheads="1"/>
              </p:cNvSpPr>
              <p:nvPr/>
            </p:nvSpPr>
            <p:spPr bwMode="auto">
              <a:xfrm>
                <a:off x="452437" y="299973"/>
                <a:ext cx="1076325" cy="923925"/>
              </a:xfrm>
              <a:custGeom>
                <a:avLst/>
                <a:gdLst>
                  <a:gd name="T0" fmla="*/ 0 w 1076325"/>
                  <a:gd name="T1" fmla="*/ 923925 h 923925"/>
                  <a:gd name="T2" fmla="*/ 1076325 w 1076325"/>
                  <a:gd name="T3" fmla="*/ 923925 h 923925"/>
                  <a:gd name="T4" fmla="*/ 1076325 w 1076325"/>
                  <a:gd name="T5" fmla="*/ 0 h 923925"/>
                  <a:gd name="T6" fmla="*/ 0 w 1076325"/>
                  <a:gd name="T7" fmla="*/ 0 h 923925"/>
                  <a:gd name="T8" fmla="*/ 0 w 1076325"/>
                  <a:gd name="T9" fmla="*/ 923925 h 923925"/>
                  <a:gd name="T10" fmla="*/ 0 60000 65536"/>
                  <a:gd name="T11" fmla="*/ 0 60000 65536"/>
                  <a:gd name="T12" fmla="*/ 0 60000 65536"/>
                  <a:gd name="T13" fmla="*/ 0 60000 65536"/>
                  <a:gd name="T14" fmla="*/ 0 60000 65536"/>
                  <a:gd name="T15" fmla="*/ 0 w 1076325"/>
                  <a:gd name="T16" fmla="*/ 0 h 923925"/>
                  <a:gd name="T17" fmla="*/ 1076325 w 1076325"/>
                  <a:gd name="T18" fmla="*/ 923925 h 923925"/>
                </a:gdLst>
                <a:ahLst/>
                <a:cxnLst>
                  <a:cxn ang="T10">
                    <a:pos x="T0" y="T1"/>
                  </a:cxn>
                  <a:cxn ang="T11">
                    <a:pos x="T2" y="T3"/>
                  </a:cxn>
                  <a:cxn ang="T12">
                    <a:pos x="T4" y="T5"/>
                  </a:cxn>
                  <a:cxn ang="T13">
                    <a:pos x="T6" y="T7"/>
                  </a:cxn>
                  <a:cxn ang="T14">
                    <a:pos x="T8" y="T9"/>
                  </a:cxn>
                </a:cxnLst>
                <a:rect l="T15" t="T16" r="T17" b="T18"/>
                <a:pathLst>
                  <a:path w="1076325" h="923925">
                    <a:moveTo>
                      <a:pt x="0" y="923925"/>
                    </a:moveTo>
                    <a:lnTo>
                      <a:pt x="1076325" y="923925"/>
                    </a:lnTo>
                    <a:lnTo>
                      <a:pt x="1076325" y="0"/>
                    </a:lnTo>
                    <a:lnTo>
                      <a:pt x="0" y="0"/>
                    </a:lnTo>
                    <a:lnTo>
                      <a:pt x="0" y="923925"/>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620"/>
              </a:p>
            </p:txBody>
          </p:sp>
        </p:grpSp>
        <p:sp>
          <p:nvSpPr>
            <p:cNvPr id="13" name="Rectangle 12">
              <a:extLst>
                <a:ext uri="{FF2B5EF4-FFF2-40B4-BE49-F238E27FC236}">
                  <a16:creationId xmlns:a16="http://schemas.microsoft.com/office/drawing/2014/main" id="{6FE4F16B-A7CE-EEC1-179F-E920A66C8DF7}"/>
                </a:ext>
              </a:extLst>
            </p:cNvPr>
            <p:cNvSpPr/>
            <p:nvPr/>
          </p:nvSpPr>
          <p:spPr>
            <a:xfrm>
              <a:off x="1603298" y="195486"/>
              <a:ext cx="6974795" cy="580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NON-LEADING MODE</a:t>
              </a:r>
              <a:endParaRPr lang="en-US" sz="144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90FE8C55-A149-EB70-699A-ED063A6E457F}"/>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7C9CEA-2A48-2563-1F72-6DC1EF927650}"/>
              </a:ext>
            </a:extLst>
          </p:cNvPr>
          <p:cNvSpPr txBox="1">
            <a:spLocks noChangeArrowheads="1"/>
          </p:cNvSpPr>
          <p:nvPr/>
        </p:nvSpPr>
        <p:spPr bwMode="auto">
          <a:xfrm>
            <a:off x="143339" y="1005042"/>
            <a:ext cx="8544949"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hi-IN" altLang="en-US" sz="3200" dirty="0">
                <a:latin typeface="Kokila" panose="020B0604020202020204" pitchFamily="34" charset="0"/>
                <a:cs typeface="Kokila" panose="020B0604020202020204" pitchFamily="34" charset="0"/>
              </a:rPr>
              <a:t>इस मोड को लोको पायलट द्वारा </a:t>
            </a:r>
            <a:r>
              <a:rPr lang="hi-IN" altLang="en-US" sz="3200" dirty="0">
                <a:solidFill>
                  <a:schemeClr val="accent4">
                    <a:lumMod val="20000"/>
                    <a:lumOff val="80000"/>
                  </a:schemeClr>
                </a:solidFill>
                <a:latin typeface="Kokila" panose="020B0604020202020204" pitchFamily="34" charset="0"/>
                <a:cs typeface="Kokila" panose="020B0604020202020204" pitchFamily="34" charset="0"/>
              </a:rPr>
              <a:t>नहीं चुना जाता है </a:t>
            </a:r>
            <a:r>
              <a:rPr lang="hi-IN" altLang="en-US" sz="3200" dirty="0">
                <a:latin typeface="Kokila" panose="020B0604020202020204" pitchFamily="34" charset="0"/>
                <a:ea typeface="Arial Unicode MS" pitchFamily="34" charset="-128"/>
                <a:cs typeface="Kokila" panose="020B0604020202020204" pitchFamily="34" charset="0"/>
              </a:rPr>
              <a:t>।</a:t>
            </a:r>
            <a:endParaRPr lang="en-IN" altLang="en-US" sz="3200" dirty="0">
              <a:solidFill>
                <a:srgbClr val="FF0000"/>
              </a:solidFill>
              <a:latin typeface="Kokila" panose="020B0604020202020204" pitchFamily="34" charset="0"/>
              <a:cs typeface="Kokila" panose="020B0604020202020204" pitchFamily="34" charset="0"/>
            </a:endParaRPr>
          </a:p>
          <a:p>
            <a:pPr marL="457189" indent="-457189" algn="just">
              <a:buFont typeface="Arial" panose="020B0604020202020204" pitchFamily="34" charset="0"/>
              <a:buChar char="•"/>
            </a:pPr>
            <a:r>
              <a:rPr lang="en-IN" altLang="en-US" sz="3200" dirty="0">
                <a:latin typeface="Kokila" panose="020B0604020202020204" pitchFamily="34" charset="0"/>
                <a:cs typeface="Kokila" panose="020B0604020202020204" pitchFamily="34" charset="0"/>
              </a:rPr>
              <a:t>SKAVACH </a:t>
            </a:r>
            <a:r>
              <a:rPr lang="hi-IN" altLang="en-US" sz="3200" dirty="0">
                <a:latin typeface="Kokila" panose="020B0604020202020204" pitchFamily="34" charset="0"/>
                <a:cs typeface="Kokila" panose="020B0604020202020204" pitchFamily="34" charset="0"/>
              </a:rPr>
              <a:t>से </a:t>
            </a:r>
            <a:r>
              <a:rPr lang="en-IN" altLang="en-US" sz="3200" dirty="0">
                <a:latin typeface="Kokila" panose="020B0604020202020204" pitchFamily="34" charset="0"/>
                <a:cs typeface="Kokila" panose="020B0604020202020204" pitchFamily="34" charset="0"/>
              </a:rPr>
              <a:t>Communication Mandatory Area </a:t>
            </a:r>
            <a:r>
              <a:rPr lang="hi-IN" altLang="en-US" sz="3200" dirty="0">
                <a:latin typeface="Kokila" panose="020B0604020202020204" pitchFamily="34" charset="0"/>
                <a:cs typeface="Kokila" panose="020B0604020202020204" pitchFamily="34" charset="0"/>
              </a:rPr>
              <a:t>में </a:t>
            </a:r>
            <a:r>
              <a:rPr lang="en-IN" altLang="en-US" sz="3200" b="1" dirty="0">
                <a:solidFill>
                  <a:srgbClr val="FFFF00"/>
                </a:solidFill>
                <a:latin typeface="Kokila" panose="020B0604020202020204" pitchFamily="34" charset="0"/>
                <a:cs typeface="Kokila" panose="020B0604020202020204" pitchFamily="34" charset="0"/>
              </a:rPr>
              <a:t>Radio Packets </a:t>
            </a:r>
            <a:r>
              <a:rPr lang="hi-IN" altLang="en-US" sz="3200" b="1" dirty="0">
                <a:solidFill>
                  <a:srgbClr val="FFFF00"/>
                </a:solidFill>
                <a:latin typeface="Kokila" panose="020B0604020202020204" pitchFamily="34" charset="0"/>
                <a:cs typeface="Kokila" panose="020B0604020202020204" pitchFamily="34" charset="0"/>
              </a:rPr>
              <a:t>प्राप्त न होने पर यदि </a:t>
            </a:r>
            <a:r>
              <a:rPr lang="en-IN" altLang="en-US" sz="3200" b="1" dirty="0">
                <a:solidFill>
                  <a:srgbClr val="FFFF00"/>
                </a:solidFill>
                <a:latin typeface="Kokila" panose="020B0604020202020204" pitchFamily="34" charset="0"/>
                <a:cs typeface="Kokila" panose="020B0604020202020204" pitchFamily="34" charset="0"/>
              </a:rPr>
              <a:t>Track Profile</a:t>
            </a:r>
            <a:r>
              <a:rPr lang="hi-IN" altLang="en-US" sz="3200" b="1" dirty="0">
                <a:solidFill>
                  <a:srgbClr val="FFFF00"/>
                </a:solidFill>
                <a:latin typeface="Kokila" panose="020B0604020202020204" pitchFamily="34" charset="0"/>
                <a:cs typeface="Kokila" panose="020B0604020202020204" pitchFamily="34" charset="0"/>
              </a:rPr>
              <a:t> 3000</a:t>
            </a:r>
            <a:r>
              <a:rPr lang="en-US" altLang="en-US" sz="3200" b="1" dirty="0">
                <a:solidFill>
                  <a:srgbClr val="FFFF00"/>
                </a:solidFill>
                <a:latin typeface="Kokila" panose="020B0604020202020204" pitchFamily="34" charset="0"/>
                <a:cs typeface="Kokila" panose="020B0604020202020204" pitchFamily="34" charset="0"/>
              </a:rPr>
              <a:t> m</a:t>
            </a:r>
            <a:r>
              <a:rPr lang="hi-IN" altLang="en-US" sz="3200" b="1" dirty="0">
                <a:solidFill>
                  <a:srgbClr val="FFFF00"/>
                </a:solidFill>
                <a:latin typeface="Kokila" panose="020B0604020202020204" pitchFamily="34" charset="0"/>
                <a:cs typeface="Kokila" panose="020B0604020202020204" pitchFamily="34" charset="0"/>
              </a:rPr>
              <a:t> तक </a:t>
            </a:r>
            <a:r>
              <a:rPr lang="en-IN" altLang="en-US" sz="3200" b="1" dirty="0">
                <a:solidFill>
                  <a:srgbClr val="FFFF00"/>
                </a:solidFill>
                <a:latin typeface="Kokila" panose="020B0604020202020204" pitchFamily="34" charset="0"/>
                <a:cs typeface="Kokila" panose="020B0604020202020204" pitchFamily="34" charset="0"/>
              </a:rPr>
              <a:t>Available</a:t>
            </a:r>
            <a:r>
              <a:rPr lang="en-IN" altLang="en-US" sz="3200" dirty="0">
                <a:solidFill>
                  <a:srgbClr val="FF0000"/>
                </a:solidFill>
                <a:latin typeface="Kokila" panose="020B0604020202020204" pitchFamily="34" charset="0"/>
                <a:cs typeface="Kokila" panose="020B0604020202020204" pitchFamily="34" charset="0"/>
              </a:rPr>
              <a:t> </a:t>
            </a:r>
            <a:r>
              <a:rPr lang="hi-IN" altLang="en-US" sz="3200" dirty="0">
                <a:latin typeface="Kokila" panose="020B0604020202020204" pitchFamily="34" charset="0"/>
                <a:cs typeface="Kokila" panose="020B0604020202020204" pitchFamily="34" charset="0"/>
              </a:rPr>
              <a:t>है तो सिस्टम अपने आप </a:t>
            </a:r>
            <a:r>
              <a:rPr lang="hi-IN" altLang="en-US" sz="3200" b="1" dirty="0">
                <a:solidFill>
                  <a:srgbClr val="FFFF00"/>
                </a:solidFill>
                <a:latin typeface="Kokila" panose="020B0604020202020204" pitchFamily="34" charset="0"/>
                <a:cs typeface="Kokila" panose="020B0604020202020204" pitchFamily="34" charset="0"/>
              </a:rPr>
              <a:t>FS से LS </a:t>
            </a:r>
            <a:r>
              <a:rPr lang="hi-IN" altLang="en-US" sz="3200" dirty="0">
                <a:latin typeface="Kokila" panose="020B0604020202020204" pitchFamily="34" charset="0"/>
                <a:cs typeface="Kokila" panose="020B0604020202020204" pitchFamily="34" charset="0"/>
              </a:rPr>
              <a:t>मोड में आ जाता है और यदि </a:t>
            </a:r>
            <a:r>
              <a:rPr lang="en-IN" altLang="en-US" sz="3200" dirty="0">
                <a:latin typeface="Kokila" panose="020B0604020202020204" pitchFamily="34" charset="0"/>
                <a:cs typeface="Kokila" panose="020B0604020202020204" pitchFamily="34" charset="0"/>
              </a:rPr>
              <a:t>Track Profile</a:t>
            </a:r>
            <a:r>
              <a:rPr lang="hi-IN" altLang="en-US" sz="3200" dirty="0">
                <a:latin typeface="Kokila" panose="020B0604020202020204" pitchFamily="34" charset="0"/>
                <a:cs typeface="Kokila" panose="020B0604020202020204" pitchFamily="34" charset="0"/>
              </a:rPr>
              <a:t> 3000</a:t>
            </a:r>
            <a:r>
              <a:rPr lang="en-US" altLang="en-US" sz="3200" dirty="0">
                <a:latin typeface="Kokila" panose="020B0604020202020204" pitchFamily="34" charset="0"/>
                <a:cs typeface="Kokila" panose="020B0604020202020204" pitchFamily="34" charset="0"/>
              </a:rPr>
              <a:t> M</a:t>
            </a:r>
            <a:r>
              <a:rPr lang="hi-IN" altLang="en-US" sz="3200" dirty="0">
                <a:latin typeface="Kokila" panose="020B0604020202020204" pitchFamily="34" charset="0"/>
                <a:cs typeface="Kokila" panose="020B0604020202020204" pitchFamily="34" charset="0"/>
              </a:rPr>
              <a:t> से कम या 3 </a:t>
            </a:r>
            <a:r>
              <a:rPr lang="en-US" altLang="en-US" sz="3200" dirty="0">
                <a:latin typeface="Kokila" panose="020B0604020202020204" pitchFamily="34" charset="0"/>
                <a:cs typeface="Kokila" panose="020B0604020202020204" pitchFamily="34" charset="0"/>
              </a:rPr>
              <a:t>Consecutive Tags </a:t>
            </a:r>
            <a:r>
              <a:rPr lang="hi-IN" altLang="en-US" sz="3200" dirty="0">
                <a:latin typeface="Kokila" panose="020B0604020202020204" pitchFamily="34" charset="0"/>
                <a:cs typeface="Kokila" panose="020B0604020202020204" pitchFamily="34" charset="0"/>
              </a:rPr>
              <a:t>मिसिंग है या </a:t>
            </a:r>
            <a:r>
              <a:rPr lang="en-US" altLang="en-US" sz="3200" dirty="0" err="1">
                <a:latin typeface="Kokila" panose="020B0604020202020204" pitchFamily="34" charset="0"/>
                <a:cs typeface="Kokila" panose="020B0604020202020204" pitchFamily="34" charset="0"/>
              </a:rPr>
              <a:t>Kavach</a:t>
            </a:r>
            <a:r>
              <a:rPr lang="en-US" altLang="en-US" sz="3200" dirty="0">
                <a:latin typeface="Kokila" panose="020B0604020202020204" pitchFamily="34" charset="0"/>
                <a:cs typeface="Kokila" panose="020B0604020202020204" pitchFamily="34" charset="0"/>
              </a:rPr>
              <a:t> Territory Exist Tag </a:t>
            </a:r>
            <a:r>
              <a:rPr lang="hi-IN" altLang="en-US" sz="3200" dirty="0">
                <a:latin typeface="Kokila" panose="020B0604020202020204" pitchFamily="34" charset="0"/>
                <a:cs typeface="Kokila" panose="020B0604020202020204" pitchFamily="34" charset="0"/>
              </a:rPr>
              <a:t>रीड करता है या </a:t>
            </a:r>
            <a:r>
              <a:rPr lang="en-US" altLang="en-US" sz="3200" dirty="0">
                <a:latin typeface="Kokila" panose="020B0604020202020204" pitchFamily="34" charset="0"/>
                <a:cs typeface="Kokila" panose="020B0604020202020204" pitchFamily="34" charset="0"/>
              </a:rPr>
              <a:t>Traffic Direction Unknown</a:t>
            </a:r>
            <a:r>
              <a:rPr lang="hi-IN" altLang="en-US" sz="3200" dirty="0">
                <a:latin typeface="Kokila" panose="020B0604020202020204" pitchFamily="34" charset="0"/>
                <a:cs typeface="Kokila" panose="020B0604020202020204" pitchFamily="34" charset="0"/>
              </a:rPr>
              <a:t> होने पर यह सिस्टम अपने आप </a:t>
            </a:r>
            <a:r>
              <a:rPr lang="hi-IN" altLang="en-US" sz="3200" b="1" dirty="0">
                <a:solidFill>
                  <a:srgbClr val="FFFF00"/>
                </a:solidFill>
                <a:latin typeface="Kokila" panose="020B0604020202020204" pitchFamily="34" charset="0"/>
                <a:cs typeface="Kokila" panose="020B0604020202020204" pitchFamily="34" charset="0"/>
              </a:rPr>
              <a:t>LS से SR </a:t>
            </a:r>
            <a:r>
              <a:rPr lang="hi-IN" altLang="en-US" sz="3200" dirty="0">
                <a:latin typeface="Kokila" panose="020B0604020202020204" pitchFamily="34" charset="0"/>
                <a:cs typeface="Kokila" panose="020B0604020202020204" pitchFamily="34" charset="0"/>
              </a:rPr>
              <a:t>मोड में आ जाता है । </a:t>
            </a:r>
          </a:p>
          <a:p>
            <a:pPr marL="457189" indent="-457189" algn="just">
              <a:buFont typeface="Arial" panose="020B0604020202020204" pitchFamily="34" charset="0"/>
              <a:buChar char="•"/>
            </a:pPr>
            <a:r>
              <a:rPr lang="hi-IN" altLang="en-US" sz="3200" dirty="0">
                <a:latin typeface="Kokila" panose="020B0604020202020204" pitchFamily="34" charset="0"/>
                <a:cs typeface="Kokila" panose="020B0604020202020204" pitchFamily="34" charset="0"/>
              </a:rPr>
              <a:t>यदि लोको SKAVACH से 3000</a:t>
            </a:r>
            <a:r>
              <a:rPr lang="en-US" altLang="en-US" sz="3200" dirty="0">
                <a:latin typeface="Kokila" panose="020B0604020202020204" pitchFamily="34" charset="0"/>
                <a:cs typeface="Kokila" panose="020B0604020202020204" pitchFamily="34" charset="0"/>
              </a:rPr>
              <a:t> </a:t>
            </a:r>
            <a:r>
              <a:rPr lang="hi-IN" altLang="en-US" sz="3200" dirty="0">
                <a:latin typeface="Kokila" panose="020B0604020202020204" pitchFamily="34" charset="0"/>
                <a:cs typeface="Kokila" panose="020B0604020202020204" pitchFamily="34" charset="0"/>
              </a:rPr>
              <a:t>m</a:t>
            </a:r>
            <a:r>
              <a:rPr lang="en-US" altLang="en-US" sz="3200" dirty="0">
                <a:latin typeface="Kokila" panose="020B0604020202020204" pitchFamily="34" charset="0"/>
                <a:cs typeface="Kokila" panose="020B0604020202020204" pitchFamily="34" charset="0"/>
              </a:rPr>
              <a:t> </a:t>
            </a:r>
            <a:r>
              <a:rPr lang="hi-IN" altLang="en-US" sz="3200" dirty="0">
                <a:latin typeface="Kokila" panose="020B0604020202020204" pitchFamily="34" charset="0"/>
                <a:cs typeface="Kokila" panose="020B0604020202020204" pitchFamily="34" charset="0"/>
              </a:rPr>
              <a:t>में है तो SKAVACH से प्राप्त SOS को Follow करेगा, </a:t>
            </a:r>
            <a:r>
              <a:rPr lang="en-US" altLang="en-US" sz="3200" dirty="0">
                <a:latin typeface="Kokila" panose="020B0604020202020204" pitchFamily="34" charset="0"/>
                <a:cs typeface="Kokila" panose="020B0604020202020204" pitchFamily="34" charset="0"/>
              </a:rPr>
              <a:t>R</a:t>
            </a:r>
            <a:r>
              <a:rPr lang="hi-IN" altLang="en-US" sz="3200" dirty="0">
                <a:latin typeface="Kokila" panose="020B0604020202020204" pitchFamily="34" charset="0"/>
                <a:cs typeface="Kokila" panose="020B0604020202020204" pitchFamily="34" charset="0"/>
              </a:rPr>
              <a:t>oll Away को सुपरवाइस करेगा और Reverse Movement का बचाव करेगा । </a:t>
            </a:r>
          </a:p>
        </p:txBody>
      </p:sp>
      <p:pic>
        <p:nvPicPr>
          <p:cNvPr id="12" name="Picture 11">
            <a:extLst>
              <a:ext uri="{FF2B5EF4-FFF2-40B4-BE49-F238E27FC236}">
                <a16:creationId xmlns:a16="http://schemas.microsoft.com/office/drawing/2014/main" id="{E835DD06-0C55-3832-36DE-EEFB70D30D2D}"/>
              </a:ext>
            </a:extLst>
          </p:cNvPr>
          <p:cNvPicPr>
            <a:picLocks noChangeAspect="1"/>
          </p:cNvPicPr>
          <p:nvPr/>
        </p:nvPicPr>
        <p:blipFill>
          <a:blip r:embed="rId2"/>
          <a:stretch>
            <a:fillRect/>
          </a:stretch>
        </p:blipFill>
        <p:spPr>
          <a:xfrm>
            <a:off x="8798944" y="1316767"/>
            <a:ext cx="3360419" cy="3072341"/>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535E6CD1-A1EF-1591-CBD4-983BBCD7798C}"/>
              </a:ext>
            </a:extLst>
          </p:cNvPr>
          <p:cNvGrpSpPr/>
          <p:nvPr/>
        </p:nvGrpSpPr>
        <p:grpSpPr>
          <a:xfrm>
            <a:off x="0" y="178117"/>
            <a:ext cx="12192000" cy="795815"/>
            <a:chOff x="618761" y="308611"/>
            <a:chExt cx="7841671" cy="596861"/>
          </a:xfrm>
        </p:grpSpPr>
        <p:grpSp>
          <p:nvGrpSpPr>
            <p:cNvPr id="23554" name="object 2">
              <a:extLst>
                <a:ext uri="{FF2B5EF4-FFF2-40B4-BE49-F238E27FC236}">
                  <a16:creationId xmlns:a16="http://schemas.microsoft.com/office/drawing/2014/main" id="{BA8038E2-AC19-F34B-8936-C5BDAA88D023}"/>
                </a:ext>
              </a:extLst>
            </p:cNvPr>
            <p:cNvGrpSpPr>
              <a:grpSpLocks/>
            </p:cNvGrpSpPr>
            <p:nvPr/>
          </p:nvGrpSpPr>
          <p:grpSpPr bwMode="auto">
            <a:xfrm>
              <a:off x="618761" y="308611"/>
              <a:ext cx="7841671" cy="596861"/>
              <a:chOff x="429704" y="247141"/>
              <a:chExt cx="8284845" cy="1000125"/>
            </a:xfrm>
          </p:grpSpPr>
          <p:sp>
            <p:nvSpPr>
              <p:cNvPr id="23558" name="object 7">
                <a:extLst>
                  <a:ext uri="{FF2B5EF4-FFF2-40B4-BE49-F238E27FC236}">
                    <a16:creationId xmlns:a16="http://schemas.microsoft.com/office/drawing/2014/main" id="{E2B19906-A7D8-200E-FC55-1B43CA36BC79}"/>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3559" name="object 8">
                <a:extLst>
                  <a:ext uri="{FF2B5EF4-FFF2-40B4-BE49-F238E27FC236}">
                    <a16:creationId xmlns:a16="http://schemas.microsoft.com/office/drawing/2014/main" id="{41B4C30F-CD36-E069-F53E-BB8AF2F6CE7A}"/>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3560" name="object 10">
                <a:extLst>
                  <a:ext uri="{FF2B5EF4-FFF2-40B4-BE49-F238E27FC236}">
                    <a16:creationId xmlns:a16="http://schemas.microsoft.com/office/drawing/2014/main" id="{E6170DF5-BDA1-3F07-2C9D-450BA49B8E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304799"/>
                <a:ext cx="9163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object 11">
                <a:extLst>
                  <a:ext uri="{FF2B5EF4-FFF2-40B4-BE49-F238E27FC236}">
                    <a16:creationId xmlns:a16="http://schemas.microsoft.com/office/drawing/2014/main" id="{E4FA80A1-62D2-3D23-BC1F-0FBEF42885EC}"/>
                  </a:ext>
                </a:extLst>
              </p:cNvPr>
              <p:cNvSpPr>
                <a:spLocks noChangeArrowheads="1"/>
              </p:cNvSpPr>
              <p:nvPr/>
            </p:nvSpPr>
            <p:spPr bwMode="auto">
              <a:xfrm>
                <a:off x="478397" y="249807"/>
                <a:ext cx="971340" cy="948691"/>
              </a:xfrm>
              <a:custGeom>
                <a:avLst/>
                <a:gdLst>
                  <a:gd name="T0" fmla="*/ 1225563 w 1253489"/>
                  <a:gd name="T1" fmla="*/ 0 h 948690"/>
                  <a:gd name="T2" fmla="*/ 27508 w 1253489"/>
                  <a:gd name="T3" fmla="*/ 0 h 948690"/>
                  <a:gd name="T4" fmla="*/ 16802 w 1253489"/>
                  <a:gd name="T5" fmla="*/ 2160 h 948690"/>
                  <a:gd name="T6" fmla="*/ 8058 w 1253489"/>
                  <a:gd name="T7" fmla="*/ 8048 h 948690"/>
                  <a:gd name="T8" fmla="*/ 2162 w 1253489"/>
                  <a:gd name="T9" fmla="*/ 16769 h 948690"/>
                  <a:gd name="T10" fmla="*/ 0 w 1253489"/>
                  <a:gd name="T11" fmla="*/ 27432 h 948690"/>
                  <a:gd name="T12" fmla="*/ 0 w 1253489"/>
                  <a:gd name="T13" fmla="*/ 920750 h 948690"/>
                  <a:gd name="T14" fmla="*/ 2162 w 1253489"/>
                  <a:gd name="T15" fmla="*/ 931412 h 948690"/>
                  <a:gd name="T16" fmla="*/ 8058 w 1253489"/>
                  <a:gd name="T17" fmla="*/ 940133 h 948690"/>
                  <a:gd name="T18" fmla="*/ 16802 w 1253489"/>
                  <a:gd name="T19" fmla="*/ 946021 h 948690"/>
                  <a:gd name="T20" fmla="*/ 27508 w 1253489"/>
                  <a:gd name="T21" fmla="*/ 948182 h 948690"/>
                  <a:gd name="T22" fmla="*/ 1225563 w 1253489"/>
                  <a:gd name="T23" fmla="*/ 948182 h 948690"/>
                  <a:gd name="T24" fmla="*/ 1236225 w 1253489"/>
                  <a:gd name="T25" fmla="*/ 946021 h 948690"/>
                  <a:gd name="T26" fmla="*/ 1244947 w 1253489"/>
                  <a:gd name="T27" fmla="*/ 940133 h 948690"/>
                  <a:gd name="T28" fmla="*/ 1250834 w 1253489"/>
                  <a:gd name="T29" fmla="*/ 931412 h 948690"/>
                  <a:gd name="T30" fmla="*/ 1252995 w 1253489"/>
                  <a:gd name="T31" fmla="*/ 920750 h 948690"/>
                  <a:gd name="T32" fmla="*/ 1252995 w 1253489"/>
                  <a:gd name="T33" fmla="*/ 915162 h 948690"/>
                  <a:gd name="T34" fmla="*/ 33007 w 1253489"/>
                  <a:gd name="T35" fmla="*/ 915162 h 948690"/>
                  <a:gd name="T36" fmla="*/ 33007 w 1253489"/>
                  <a:gd name="T37" fmla="*/ 33020 h 948690"/>
                  <a:gd name="T38" fmla="*/ 1252995 w 1253489"/>
                  <a:gd name="T39" fmla="*/ 33020 h 948690"/>
                  <a:gd name="T40" fmla="*/ 1252995 w 1253489"/>
                  <a:gd name="T41" fmla="*/ 27432 h 948690"/>
                  <a:gd name="T42" fmla="*/ 1250834 w 1253489"/>
                  <a:gd name="T43" fmla="*/ 16769 h 948690"/>
                  <a:gd name="T44" fmla="*/ 1244947 w 1253489"/>
                  <a:gd name="T45" fmla="*/ 8048 h 948690"/>
                  <a:gd name="T46" fmla="*/ 1236225 w 1253489"/>
                  <a:gd name="T47" fmla="*/ 2160 h 948690"/>
                  <a:gd name="T48" fmla="*/ 1225563 w 1253489"/>
                  <a:gd name="T49" fmla="*/ 0 h 948690"/>
                  <a:gd name="T50" fmla="*/ 1252995 w 1253489"/>
                  <a:gd name="T51" fmla="*/ 33020 h 948690"/>
                  <a:gd name="T52" fmla="*/ 1219975 w 1253489"/>
                  <a:gd name="T53" fmla="*/ 33020 h 948690"/>
                  <a:gd name="T54" fmla="*/ 1219975 w 1253489"/>
                  <a:gd name="T55" fmla="*/ 915162 h 948690"/>
                  <a:gd name="T56" fmla="*/ 1252995 w 1253489"/>
                  <a:gd name="T57" fmla="*/ 915162 h 948690"/>
                  <a:gd name="T58" fmla="*/ 1252995 w 1253489"/>
                  <a:gd name="T59" fmla="*/ 33020 h 948690"/>
                  <a:gd name="T60" fmla="*/ 1209053 w 1253489"/>
                  <a:gd name="T61" fmla="*/ 43942 h 948690"/>
                  <a:gd name="T62" fmla="*/ 44005 w 1253489"/>
                  <a:gd name="T63" fmla="*/ 43942 h 948690"/>
                  <a:gd name="T64" fmla="*/ 44005 w 1253489"/>
                  <a:gd name="T65" fmla="*/ 904240 h 948690"/>
                  <a:gd name="T66" fmla="*/ 1209053 w 1253489"/>
                  <a:gd name="T67" fmla="*/ 904240 h 948690"/>
                  <a:gd name="T68" fmla="*/ 1209053 w 1253489"/>
                  <a:gd name="T69" fmla="*/ 893191 h 948690"/>
                  <a:gd name="T70" fmla="*/ 55003 w 1253489"/>
                  <a:gd name="T71" fmla="*/ 893191 h 948690"/>
                  <a:gd name="T72" fmla="*/ 55003 w 1253489"/>
                  <a:gd name="T73" fmla="*/ 54991 h 948690"/>
                  <a:gd name="T74" fmla="*/ 1209053 w 1253489"/>
                  <a:gd name="T75" fmla="*/ 54991 h 948690"/>
                  <a:gd name="T76" fmla="*/ 1209053 w 1253489"/>
                  <a:gd name="T77" fmla="*/ 43942 h 948690"/>
                  <a:gd name="T78" fmla="*/ 1209053 w 1253489"/>
                  <a:gd name="T79" fmla="*/ 54991 h 948690"/>
                  <a:gd name="T80" fmla="*/ 1198004 w 1253489"/>
                  <a:gd name="T81" fmla="*/ 54991 h 948690"/>
                  <a:gd name="T82" fmla="*/ 1198004 w 1253489"/>
                  <a:gd name="T83" fmla="*/ 893191 h 948690"/>
                  <a:gd name="T84" fmla="*/ 1209053 w 1253489"/>
                  <a:gd name="T85" fmla="*/ 893191 h 948690"/>
                  <a:gd name="T86" fmla="*/ 1209053 w 1253489"/>
                  <a:gd name="T87" fmla="*/ 54991 h 948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3489"/>
                  <a:gd name="T133" fmla="*/ 0 h 948690"/>
                  <a:gd name="T134" fmla="*/ 1253489 w 1253489"/>
                  <a:gd name="T135" fmla="*/ 948690 h 9486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3489" h="948690">
                    <a:moveTo>
                      <a:pt x="1225562" y="0"/>
                    </a:moveTo>
                    <a:lnTo>
                      <a:pt x="27508" y="0"/>
                    </a:lnTo>
                    <a:lnTo>
                      <a:pt x="16802" y="2160"/>
                    </a:lnTo>
                    <a:lnTo>
                      <a:pt x="8058" y="8048"/>
                    </a:lnTo>
                    <a:lnTo>
                      <a:pt x="2162" y="16769"/>
                    </a:lnTo>
                    <a:lnTo>
                      <a:pt x="0" y="27432"/>
                    </a:lnTo>
                    <a:lnTo>
                      <a:pt x="0" y="920750"/>
                    </a:lnTo>
                    <a:lnTo>
                      <a:pt x="2162" y="931412"/>
                    </a:lnTo>
                    <a:lnTo>
                      <a:pt x="8058" y="940133"/>
                    </a:lnTo>
                    <a:lnTo>
                      <a:pt x="16802" y="946021"/>
                    </a:lnTo>
                    <a:lnTo>
                      <a:pt x="27508" y="948182"/>
                    </a:lnTo>
                    <a:lnTo>
                      <a:pt x="1225562" y="948182"/>
                    </a:lnTo>
                    <a:lnTo>
                      <a:pt x="1236224" y="946021"/>
                    </a:lnTo>
                    <a:lnTo>
                      <a:pt x="1244946" y="940133"/>
                    </a:lnTo>
                    <a:lnTo>
                      <a:pt x="1250833" y="931412"/>
                    </a:lnTo>
                    <a:lnTo>
                      <a:pt x="1252994" y="920750"/>
                    </a:lnTo>
                    <a:lnTo>
                      <a:pt x="1252994" y="915162"/>
                    </a:lnTo>
                    <a:lnTo>
                      <a:pt x="33007" y="915162"/>
                    </a:lnTo>
                    <a:lnTo>
                      <a:pt x="33007" y="33020"/>
                    </a:lnTo>
                    <a:lnTo>
                      <a:pt x="1252994" y="33020"/>
                    </a:lnTo>
                    <a:lnTo>
                      <a:pt x="1252994" y="27432"/>
                    </a:lnTo>
                    <a:lnTo>
                      <a:pt x="1250833" y="16769"/>
                    </a:lnTo>
                    <a:lnTo>
                      <a:pt x="1244946" y="8048"/>
                    </a:lnTo>
                    <a:lnTo>
                      <a:pt x="1236224" y="2160"/>
                    </a:lnTo>
                    <a:lnTo>
                      <a:pt x="1225562" y="0"/>
                    </a:lnTo>
                    <a:close/>
                  </a:path>
                  <a:path w="1253489" h="948690">
                    <a:moveTo>
                      <a:pt x="1252994" y="33020"/>
                    </a:moveTo>
                    <a:lnTo>
                      <a:pt x="1219974" y="33020"/>
                    </a:lnTo>
                    <a:lnTo>
                      <a:pt x="1219974" y="915162"/>
                    </a:lnTo>
                    <a:lnTo>
                      <a:pt x="1252994" y="915162"/>
                    </a:lnTo>
                    <a:lnTo>
                      <a:pt x="1252994" y="33020"/>
                    </a:lnTo>
                    <a:close/>
                  </a:path>
                  <a:path w="1253489" h="948690">
                    <a:moveTo>
                      <a:pt x="1209052" y="43942"/>
                    </a:moveTo>
                    <a:lnTo>
                      <a:pt x="44005" y="43942"/>
                    </a:lnTo>
                    <a:lnTo>
                      <a:pt x="44005" y="904240"/>
                    </a:lnTo>
                    <a:lnTo>
                      <a:pt x="1209052" y="904240"/>
                    </a:lnTo>
                    <a:lnTo>
                      <a:pt x="1209052" y="893191"/>
                    </a:lnTo>
                    <a:lnTo>
                      <a:pt x="55003" y="893191"/>
                    </a:lnTo>
                    <a:lnTo>
                      <a:pt x="55003" y="54991"/>
                    </a:lnTo>
                    <a:lnTo>
                      <a:pt x="1209052" y="54991"/>
                    </a:lnTo>
                    <a:lnTo>
                      <a:pt x="1209052" y="43942"/>
                    </a:lnTo>
                    <a:close/>
                  </a:path>
                  <a:path w="1253489" h="948690">
                    <a:moveTo>
                      <a:pt x="1209052" y="54991"/>
                    </a:moveTo>
                    <a:lnTo>
                      <a:pt x="1198003" y="54991"/>
                    </a:lnTo>
                    <a:lnTo>
                      <a:pt x="1198003" y="893191"/>
                    </a:lnTo>
                    <a:lnTo>
                      <a:pt x="1209052" y="893191"/>
                    </a:lnTo>
                    <a:lnTo>
                      <a:pt x="120905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grpSp>
        <p:sp>
          <p:nvSpPr>
            <p:cNvPr id="13" name="Rectangle 12">
              <a:extLst>
                <a:ext uri="{FF2B5EF4-FFF2-40B4-BE49-F238E27FC236}">
                  <a16:creationId xmlns:a16="http://schemas.microsoft.com/office/drawing/2014/main" id="{B5C8EB98-6AEF-4FD4-FC6A-D4707E27A52D}"/>
                </a:ext>
              </a:extLst>
            </p:cNvPr>
            <p:cNvSpPr/>
            <p:nvPr/>
          </p:nvSpPr>
          <p:spPr>
            <a:xfrm>
              <a:off x="1610253" y="347187"/>
              <a:ext cx="6816839" cy="514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LIMITED SUPERVISION MODE</a:t>
              </a:r>
              <a:endPar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484EF1C0-9A99-D41C-DE58-0021E1A80CB3}"/>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D56E30B-D564-6F4F-F678-E86BCC4DA4EA}"/>
              </a:ext>
            </a:extLst>
          </p:cNvPr>
          <p:cNvSpPr txBox="1">
            <a:spLocks noChangeArrowheads="1"/>
          </p:cNvSpPr>
          <p:nvPr/>
        </p:nvSpPr>
        <p:spPr bwMode="auto">
          <a:xfrm>
            <a:off x="239349" y="1272292"/>
            <a:ext cx="7584843"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लोको को वर्तमान कैब से ही ट्रेन को रिवर्स में चलाने के लिए लोको पायलट खुद इस मोड का चयन करें</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a:t>
            </a:r>
            <a:endParaRPr lang="en-IN" altLang="en-US" sz="3360" dirty="0">
              <a:latin typeface="Kokila" panose="020B0604020202020204" pitchFamily="34" charset="0"/>
              <a:ea typeface="Arial Unicode MS" pitchFamily="34" charset="-128"/>
              <a:cs typeface="Kokila" panose="020B0604020202020204" pitchFamily="34" charset="0"/>
            </a:endParaRPr>
          </a:p>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इस मोड को लोको पायलट द्वारा REV सॉफ्ट की और उसके बाद DMI पर CNFM सॉफ्ट की को दबाकर चुना जाता है</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a:t>
            </a:r>
          </a:p>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इस मोड में रिवर्स मूवमेंट की अनुमति केवल 25 Kmph की गति पर, 500 मीटर तक, 300 सेकंड के लिए ही उपलब्ध रहती है</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a:t>
            </a:r>
            <a:endParaRPr lang="en-US" altLang="en-US" sz="3360" dirty="0">
              <a:latin typeface="Kokila" panose="020B0604020202020204" pitchFamily="34" charset="0"/>
              <a:ea typeface="Arial Unicode MS" pitchFamily="34" charset="-128"/>
              <a:cs typeface="Kokila" panose="020B0604020202020204" pitchFamily="34" charset="0"/>
            </a:endParaRPr>
          </a:p>
          <a:p>
            <a:pPr algn="just" eaLnBrk="1" hangingPunct="1">
              <a:buFont typeface="Arial" panose="020B0604020202020204" pitchFamily="34" charset="0"/>
              <a:buChar char="•"/>
            </a:pPr>
            <a:r>
              <a:rPr lang="en-US" altLang="en-US" sz="3360" dirty="0">
                <a:latin typeface="Kokila" panose="020B0604020202020204" pitchFamily="34" charset="0"/>
                <a:ea typeface="Arial Unicode MS" pitchFamily="34" charset="-128"/>
                <a:cs typeface="Kokila" panose="020B0604020202020204" pitchFamily="34" charset="0"/>
              </a:rPr>
              <a:t>Reverser</a:t>
            </a:r>
            <a:r>
              <a:rPr lang="hi-IN" altLang="en-US" sz="3360" dirty="0">
                <a:latin typeface="Kokila" panose="020B0604020202020204" pitchFamily="34" charset="0"/>
                <a:ea typeface="Arial Unicode MS" pitchFamily="34" charset="-128"/>
                <a:cs typeface="Kokila" panose="020B0604020202020204" pitchFamily="34" charset="0"/>
              </a:rPr>
              <a:t> को Reverse से हटाते ही रिर्वस मोड़े से आउट हो जाएगा</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solidFill>
                  <a:schemeClr val="tx2"/>
                </a:solidFill>
                <a:latin typeface="Kokila" panose="020B0604020202020204" pitchFamily="34" charset="0"/>
                <a:ea typeface="Arial Unicode MS" pitchFamily="34" charset="-128"/>
                <a:cs typeface="Kokila" panose="020B0604020202020204" pitchFamily="34" charset="0"/>
              </a:rPr>
              <a:t>।</a:t>
            </a:r>
            <a:endParaRPr lang="en-US" altLang="en-US" sz="3360" dirty="0">
              <a:solidFill>
                <a:schemeClr val="tx2"/>
              </a:solidFill>
              <a:latin typeface="Kokila" panose="020B0604020202020204" pitchFamily="34" charset="0"/>
              <a:ea typeface="Arial Unicode MS" pitchFamily="34" charset="-128"/>
              <a:cs typeface="Kokila" panose="020B0604020202020204" pitchFamily="34" charset="0"/>
            </a:endParaRPr>
          </a:p>
        </p:txBody>
      </p:sp>
      <p:pic>
        <p:nvPicPr>
          <p:cNvPr id="13" name="Content Placeholder 3" descr="Screenshot from 2019-10-26 14-06-00.png">
            <a:extLst>
              <a:ext uri="{FF2B5EF4-FFF2-40B4-BE49-F238E27FC236}">
                <a16:creationId xmlns:a16="http://schemas.microsoft.com/office/drawing/2014/main" id="{598F4FF6-A709-4029-0F67-CC6298B213B5}"/>
              </a:ext>
            </a:extLst>
          </p:cNvPr>
          <p:cNvPicPr>
            <a:picLocks noChangeAspect="1" noChangeArrowheads="1"/>
          </p:cNvPicPr>
          <p:nvPr/>
        </p:nvPicPr>
        <p:blipFill>
          <a:blip r:embed="rId2"/>
          <a:srcRect/>
          <a:stretch>
            <a:fillRect/>
          </a:stretch>
        </p:blipFill>
        <p:spPr>
          <a:xfrm>
            <a:off x="8007590" y="1272292"/>
            <a:ext cx="4143573" cy="3552395"/>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BFDBB85B-82A4-463B-C799-38A29550FEDA}"/>
              </a:ext>
            </a:extLst>
          </p:cNvPr>
          <p:cNvGrpSpPr/>
          <p:nvPr/>
        </p:nvGrpSpPr>
        <p:grpSpPr>
          <a:xfrm>
            <a:off x="0" y="192066"/>
            <a:ext cx="12192000" cy="900113"/>
            <a:chOff x="620310" y="144049"/>
            <a:chExt cx="7971286" cy="675085"/>
          </a:xfrm>
        </p:grpSpPr>
        <p:grpSp>
          <p:nvGrpSpPr>
            <p:cNvPr id="25602" name="object 7">
              <a:extLst>
                <a:ext uri="{FF2B5EF4-FFF2-40B4-BE49-F238E27FC236}">
                  <a16:creationId xmlns:a16="http://schemas.microsoft.com/office/drawing/2014/main" id="{D28C8155-DC63-7FA2-F174-0425C5FF3321}"/>
                </a:ext>
              </a:extLst>
            </p:cNvPr>
            <p:cNvGrpSpPr>
              <a:grpSpLocks/>
            </p:cNvGrpSpPr>
            <p:nvPr/>
          </p:nvGrpSpPr>
          <p:grpSpPr bwMode="auto">
            <a:xfrm>
              <a:off x="620310" y="144049"/>
              <a:ext cx="7971286" cy="675085"/>
              <a:chOff x="429704" y="247141"/>
              <a:chExt cx="8284845" cy="1000125"/>
            </a:xfrm>
          </p:grpSpPr>
          <p:sp>
            <p:nvSpPr>
              <p:cNvPr id="25606" name="object 8">
                <a:extLst>
                  <a:ext uri="{FF2B5EF4-FFF2-40B4-BE49-F238E27FC236}">
                    <a16:creationId xmlns:a16="http://schemas.microsoft.com/office/drawing/2014/main" id="{9A9A8436-54CA-2DA2-CF30-39CAAEFEBC31}"/>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5607" name="object 9">
                <a:extLst>
                  <a:ext uri="{FF2B5EF4-FFF2-40B4-BE49-F238E27FC236}">
                    <a16:creationId xmlns:a16="http://schemas.microsoft.com/office/drawing/2014/main" id="{14E7DA80-7484-EAF7-4E78-8A5EEEE3BCCB}"/>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5608" name="object 11">
                <a:extLst>
                  <a:ext uri="{FF2B5EF4-FFF2-40B4-BE49-F238E27FC236}">
                    <a16:creationId xmlns:a16="http://schemas.microsoft.com/office/drawing/2014/main" id="{F9CD53B8-F2DB-FA34-9432-DFFBC8E755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295592"/>
                <a:ext cx="1143000" cy="90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object 12">
                <a:extLst>
                  <a:ext uri="{FF2B5EF4-FFF2-40B4-BE49-F238E27FC236}">
                    <a16:creationId xmlns:a16="http://schemas.microsoft.com/office/drawing/2014/main" id="{C8FEB14C-6448-6E91-2E5D-261D48E93E9A}"/>
                  </a:ext>
                </a:extLst>
              </p:cNvPr>
              <p:cNvSpPr>
                <a:spLocks noChangeArrowheads="1"/>
              </p:cNvSpPr>
              <p:nvPr/>
            </p:nvSpPr>
            <p:spPr bwMode="auto">
              <a:xfrm>
                <a:off x="478396" y="326008"/>
                <a:ext cx="1253490" cy="872490"/>
              </a:xfrm>
              <a:custGeom>
                <a:avLst/>
                <a:gdLst>
                  <a:gd name="T0" fmla="*/ 1225563 w 1253489"/>
                  <a:gd name="T1" fmla="*/ 0 h 872490"/>
                  <a:gd name="T2" fmla="*/ 27508 w 1253489"/>
                  <a:gd name="T3" fmla="*/ 0 h 872490"/>
                  <a:gd name="T4" fmla="*/ 16802 w 1253489"/>
                  <a:gd name="T5" fmla="*/ 2160 h 872490"/>
                  <a:gd name="T6" fmla="*/ 8058 w 1253489"/>
                  <a:gd name="T7" fmla="*/ 8048 h 872490"/>
                  <a:gd name="T8" fmla="*/ 2162 w 1253489"/>
                  <a:gd name="T9" fmla="*/ 16769 h 872490"/>
                  <a:gd name="T10" fmla="*/ 0 w 1253489"/>
                  <a:gd name="T11" fmla="*/ 27432 h 872490"/>
                  <a:gd name="T12" fmla="*/ 0 w 1253489"/>
                  <a:gd name="T13" fmla="*/ 844550 h 872490"/>
                  <a:gd name="T14" fmla="*/ 2162 w 1253489"/>
                  <a:gd name="T15" fmla="*/ 855212 h 872490"/>
                  <a:gd name="T16" fmla="*/ 8058 w 1253489"/>
                  <a:gd name="T17" fmla="*/ 863933 h 872490"/>
                  <a:gd name="T18" fmla="*/ 16802 w 1253489"/>
                  <a:gd name="T19" fmla="*/ 869821 h 872490"/>
                  <a:gd name="T20" fmla="*/ 27508 w 1253489"/>
                  <a:gd name="T21" fmla="*/ 871982 h 872490"/>
                  <a:gd name="T22" fmla="*/ 1225563 w 1253489"/>
                  <a:gd name="T23" fmla="*/ 871982 h 872490"/>
                  <a:gd name="T24" fmla="*/ 1236225 w 1253489"/>
                  <a:gd name="T25" fmla="*/ 869821 h 872490"/>
                  <a:gd name="T26" fmla="*/ 1244947 w 1253489"/>
                  <a:gd name="T27" fmla="*/ 863933 h 872490"/>
                  <a:gd name="T28" fmla="*/ 1250834 w 1253489"/>
                  <a:gd name="T29" fmla="*/ 855212 h 872490"/>
                  <a:gd name="T30" fmla="*/ 1252995 w 1253489"/>
                  <a:gd name="T31" fmla="*/ 844550 h 872490"/>
                  <a:gd name="T32" fmla="*/ 1252995 w 1253489"/>
                  <a:gd name="T33" fmla="*/ 838962 h 872490"/>
                  <a:gd name="T34" fmla="*/ 33007 w 1253489"/>
                  <a:gd name="T35" fmla="*/ 838962 h 872490"/>
                  <a:gd name="T36" fmla="*/ 33007 w 1253489"/>
                  <a:gd name="T37" fmla="*/ 33020 h 872490"/>
                  <a:gd name="T38" fmla="*/ 1252995 w 1253489"/>
                  <a:gd name="T39" fmla="*/ 33020 h 872490"/>
                  <a:gd name="T40" fmla="*/ 1252995 w 1253489"/>
                  <a:gd name="T41" fmla="*/ 27432 h 872490"/>
                  <a:gd name="T42" fmla="*/ 1250834 w 1253489"/>
                  <a:gd name="T43" fmla="*/ 16769 h 872490"/>
                  <a:gd name="T44" fmla="*/ 1244947 w 1253489"/>
                  <a:gd name="T45" fmla="*/ 8048 h 872490"/>
                  <a:gd name="T46" fmla="*/ 1236225 w 1253489"/>
                  <a:gd name="T47" fmla="*/ 2160 h 872490"/>
                  <a:gd name="T48" fmla="*/ 1225563 w 1253489"/>
                  <a:gd name="T49" fmla="*/ 0 h 872490"/>
                  <a:gd name="T50" fmla="*/ 1252995 w 1253489"/>
                  <a:gd name="T51" fmla="*/ 33020 h 872490"/>
                  <a:gd name="T52" fmla="*/ 1219975 w 1253489"/>
                  <a:gd name="T53" fmla="*/ 33020 h 872490"/>
                  <a:gd name="T54" fmla="*/ 1219975 w 1253489"/>
                  <a:gd name="T55" fmla="*/ 838962 h 872490"/>
                  <a:gd name="T56" fmla="*/ 1252995 w 1253489"/>
                  <a:gd name="T57" fmla="*/ 838962 h 872490"/>
                  <a:gd name="T58" fmla="*/ 1252995 w 1253489"/>
                  <a:gd name="T59" fmla="*/ 33020 h 872490"/>
                  <a:gd name="T60" fmla="*/ 1209053 w 1253489"/>
                  <a:gd name="T61" fmla="*/ 43942 h 872490"/>
                  <a:gd name="T62" fmla="*/ 44005 w 1253489"/>
                  <a:gd name="T63" fmla="*/ 43942 h 872490"/>
                  <a:gd name="T64" fmla="*/ 44005 w 1253489"/>
                  <a:gd name="T65" fmla="*/ 828040 h 872490"/>
                  <a:gd name="T66" fmla="*/ 1209053 w 1253489"/>
                  <a:gd name="T67" fmla="*/ 828040 h 872490"/>
                  <a:gd name="T68" fmla="*/ 1209053 w 1253489"/>
                  <a:gd name="T69" fmla="*/ 816991 h 872490"/>
                  <a:gd name="T70" fmla="*/ 55003 w 1253489"/>
                  <a:gd name="T71" fmla="*/ 816991 h 872490"/>
                  <a:gd name="T72" fmla="*/ 55003 w 1253489"/>
                  <a:gd name="T73" fmla="*/ 54991 h 872490"/>
                  <a:gd name="T74" fmla="*/ 1209053 w 1253489"/>
                  <a:gd name="T75" fmla="*/ 54991 h 872490"/>
                  <a:gd name="T76" fmla="*/ 1209053 w 1253489"/>
                  <a:gd name="T77" fmla="*/ 43942 h 872490"/>
                  <a:gd name="T78" fmla="*/ 1209053 w 1253489"/>
                  <a:gd name="T79" fmla="*/ 54991 h 872490"/>
                  <a:gd name="T80" fmla="*/ 1198004 w 1253489"/>
                  <a:gd name="T81" fmla="*/ 54991 h 872490"/>
                  <a:gd name="T82" fmla="*/ 1198004 w 1253489"/>
                  <a:gd name="T83" fmla="*/ 816991 h 872490"/>
                  <a:gd name="T84" fmla="*/ 1209053 w 1253489"/>
                  <a:gd name="T85" fmla="*/ 816991 h 872490"/>
                  <a:gd name="T86" fmla="*/ 1209053 w 1253489"/>
                  <a:gd name="T87" fmla="*/ 54991 h 872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3489"/>
                  <a:gd name="T133" fmla="*/ 0 h 872490"/>
                  <a:gd name="T134" fmla="*/ 1253489 w 1253489"/>
                  <a:gd name="T135" fmla="*/ 872490 h 872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3489" h="872490">
                    <a:moveTo>
                      <a:pt x="1225562" y="0"/>
                    </a:moveTo>
                    <a:lnTo>
                      <a:pt x="27508" y="0"/>
                    </a:lnTo>
                    <a:lnTo>
                      <a:pt x="16802" y="2160"/>
                    </a:lnTo>
                    <a:lnTo>
                      <a:pt x="8058" y="8048"/>
                    </a:lnTo>
                    <a:lnTo>
                      <a:pt x="2162" y="16769"/>
                    </a:lnTo>
                    <a:lnTo>
                      <a:pt x="0" y="27432"/>
                    </a:lnTo>
                    <a:lnTo>
                      <a:pt x="0" y="844550"/>
                    </a:lnTo>
                    <a:lnTo>
                      <a:pt x="2162" y="855212"/>
                    </a:lnTo>
                    <a:lnTo>
                      <a:pt x="8058" y="863933"/>
                    </a:lnTo>
                    <a:lnTo>
                      <a:pt x="16802" y="869821"/>
                    </a:lnTo>
                    <a:lnTo>
                      <a:pt x="27508" y="871982"/>
                    </a:lnTo>
                    <a:lnTo>
                      <a:pt x="1225562" y="871982"/>
                    </a:lnTo>
                    <a:lnTo>
                      <a:pt x="1236224" y="869821"/>
                    </a:lnTo>
                    <a:lnTo>
                      <a:pt x="1244946" y="863933"/>
                    </a:lnTo>
                    <a:lnTo>
                      <a:pt x="1250833" y="855212"/>
                    </a:lnTo>
                    <a:lnTo>
                      <a:pt x="1252994" y="844550"/>
                    </a:lnTo>
                    <a:lnTo>
                      <a:pt x="1252994" y="838962"/>
                    </a:lnTo>
                    <a:lnTo>
                      <a:pt x="33007" y="838962"/>
                    </a:lnTo>
                    <a:lnTo>
                      <a:pt x="33007" y="33020"/>
                    </a:lnTo>
                    <a:lnTo>
                      <a:pt x="1252994" y="33020"/>
                    </a:lnTo>
                    <a:lnTo>
                      <a:pt x="1252994" y="27432"/>
                    </a:lnTo>
                    <a:lnTo>
                      <a:pt x="1250833" y="16769"/>
                    </a:lnTo>
                    <a:lnTo>
                      <a:pt x="1244946" y="8048"/>
                    </a:lnTo>
                    <a:lnTo>
                      <a:pt x="1236224" y="2160"/>
                    </a:lnTo>
                    <a:lnTo>
                      <a:pt x="1225562" y="0"/>
                    </a:lnTo>
                    <a:close/>
                  </a:path>
                  <a:path w="1253489" h="872490">
                    <a:moveTo>
                      <a:pt x="1252994" y="33020"/>
                    </a:moveTo>
                    <a:lnTo>
                      <a:pt x="1219974" y="33020"/>
                    </a:lnTo>
                    <a:lnTo>
                      <a:pt x="1219974" y="838962"/>
                    </a:lnTo>
                    <a:lnTo>
                      <a:pt x="1252994" y="838962"/>
                    </a:lnTo>
                    <a:lnTo>
                      <a:pt x="1252994" y="33020"/>
                    </a:lnTo>
                    <a:close/>
                  </a:path>
                  <a:path w="1253489" h="872490">
                    <a:moveTo>
                      <a:pt x="1209052" y="43942"/>
                    </a:moveTo>
                    <a:lnTo>
                      <a:pt x="44005" y="43942"/>
                    </a:lnTo>
                    <a:lnTo>
                      <a:pt x="44005" y="828040"/>
                    </a:lnTo>
                    <a:lnTo>
                      <a:pt x="1209052" y="828040"/>
                    </a:lnTo>
                    <a:lnTo>
                      <a:pt x="1209052" y="816991"/>
                    </a:lnTo>
                    <a:lnTo>
                      <a:pt x="55003" y="816991"/>
                    </a:lnTo>
                    <a:lnTo>
                      <a:pt x="55003" y="54991"/>
                    </a:lnTo>
                    <a:lnTo>
                      <a:pt x="1209052" y="54991"/>
                    </a:lnTo>
                    <a:lnTo>
                      <a:pt x="1209052" y="43942"/>
                    </a:lnTo>
                    <a:close/>
                  </a:path>
                  <a:path w="1253489" h="872490">
                    <a:moveTo>
                      <a:pt x="1209052" y="54991"/>
                    </a:moveTo>
                    <a:lnTo>
                      <a:pt x="1198003" y="54991"/>
                    </a:lnTo>
                    <a:lnTo>
                      <a:pt x="1198003" y="816991"/>
                    </a:lnTo>
                    <a:lnTo>
                      <a:pt x="1209052" y="816991"/>
                    </a:lnTo>
                    <a:lnTo>
                      <a:pt x="120905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grpSp>
        <p:sp>
          <p:nvSpPr>
            <p:cNvPr id="14" name="Rectangle 13">
              <a:extLst>
                <a:ext uri="{FF2B5EF4-FFF2-40B4-BE49-F238E27FC236}">
                  <a16:creationId xmlns:a16="http://schemas.microsoft.com/office/drawing/2014/main" id="{C6D21B7A-F9B0-92E6-DAED-F9045641331F}"/>
                </a:ext>
              </a:extLst>
            </p:cNvPr>
            <p:cNvSpPr/>
            <p:nvPr/>
          </p:nvSpPr>
          <p:spPr>
            <a:xfrm>
              <a:off x="1707048" y="195486"/>
              <a:ext cx="6819742" cy="580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REVERSE MODE</a:t>
              </a:r>
              <a:endPar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E9EB98C8-57D7-0E35-8213-6308EC4A4C89}"/>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DDB0121-59C3-B0A3-4399-100CCB9ED132}"/>
              </a:ext>
            </a:extLst>
          </p:cNvPr>
          <p:cNvSpPr txBox="1">
            <a:spLocks noChangeArrowheads="1"/>
          </p:cNvSpPr>
          <p:nvPr/>
        </p:nvSpPr>
        <p:spPr bwMode="auto">
          <a:xfrm>
            <a:off x="335360" y="1299186"/>
            <a:ext cx="7872875" cy="4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0513" indent="-29051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लोको को शंटिंग कार्य में चलाने के लिए लोको पायलट खुद लोको की खड़ी स्थिति में इस मोड का चयन करें</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इस मोड को लोको पायलट द्वारा SHNT सॉफ्ट की और उसके बाद DMI पर CNFM सॉफ्ट की को दबाकर चुना जाता है</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इस मोड में गाड़ी 15 Kmph की स्पीड पर केवल शंटिंग लिमिट बोर्ड के भीतर ही चलाई जा सकती है</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360" dirty="0">
                <a:latin typeface="Kokila" panose="020B0604020202020204" pitchFamily="34" charset="0"/>
                <a:ea typeface="Arial Unicode MS" pitchFamily="34" charset="-128"/>
                <a:cs typeface="Kokila" panose="020B0604020202020204" pitchFamily="34" charset="0"/>
              </a:rPr>
              <a:t>ब्लॉक सेक्शन लिमिट को पार करते ही स्टेशनरी कवच द्वारा SOS संदेश जारी कर दिया जायेगा</a:t>
            </a:r>
            <a:r>
              <a:rPr lang="en-US" altLang="en-US" sz="3360" dirty="0">
                <a:latin typeface="Kokila" panose="020B0604020202020204" pitchFamily="34" charset="0"/>
                <a:ea typeface="Arial Unicode MS" pitchFamily="34" charset="-128"/>
                <a:cs typeface="Kokila" panose="020B0604020202020204" pitchFamily="34" charset="0"/>
              </a:rPr>
              <a:t> </a:t>
            </a:r>
            <a:r>
              <a:rPr lang="hi-IN" altLang="en-US" sz="3360" dirty="0">
                <a:latin typeface="Kokila" panose="020B0604020202020204" pitchFamily="34" charset="0"/>
                <a:ea typeface="Arial Unicode MS" pitchFamily="34" charset="-128"/>
                <a:cs typeface="Kokila" panose="020B0604020202020204" pitchFamily="34" charset="0"/>
              </a:rPr>
              <a:t>। </a:t>
            </a:r>
            <a:endParaRPr lang="en-US" altLang="en-US" sz="3360" dirty="0">
              <a:latin typeface="Kokila" panose="020B0604020202020204" pitchFamily="34" charset="0"/>
              <a:ea typeface="Arial Unicode MS" pitchFamily="34" charset="-128"/>
              <a:cs typeface="Kokila" panose="020B0604020202020204" pitchFamily="34" charset="0"/>
            </a:endParaRPr>
          </a:p>
        </p:txBody>
      </p:sp>
      <p:pic>
        <p:nvPicPr>
          <p:cNvPr id="12" name="Content Placeholder 3" descr="Screenshot from 2019-10-26 12-15-24.png">
            <a:extLst>
              <a:ext uri="{FF2B5EF4-FFF2-40B4-BE49-F238E27FC236}">
                <a16:creationId xmlns:a16="http://schemas.microsoft.com/office/drawing/2014/main" id="{2291FDEA-FCF5-A917-3D0C-DE0C29D5E98D}"/>
              </a:ext>
            </a:extLst>
          </p:cNvPr>
          <p:cNvPicPr>
            <a:picLocks noChangeAspect="1" noChangeArrowheads="1"/>
          </p:cNvPicPr>
          <p:nvPr/>
        </p:nvPicPr>
        <p:blipFill>
          <a:blip r:embed="rId2"/>
          <a:srcRect/>
          <a:stretch>
            <a:fillRect/>
          </a:stretch>
        </p:blipFill>
        <p:spPr>
          <a:xfrm>
            <a:off x="8392669" y="1299186"/>
            <a:ext cx="3799331" cy="3281943"/>
          </a:xfrm>
          <a:prstGeom prst="rect">
            <a:avLst/>
          </a:prstGeom>
          <a:solidFill>
            <a:srgbClr val="FFFFFF">
              <a:shade val="85000"/>
            </a:srgbClr>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8B6C44BF-C410-15DB-46F8-A5F1B2974738}"/>
              </a:ext>
            </a:extLst>
          </p:cNvPr>
          <p:cNvGrpSpPr/>
          <p:nvPr/>
        </p:nvGrpSpPr>
        <p:grpSpPr>
          <a:xfrm>
            <a:off x="0" y="136679"/>
            <a:ext cx="12191999" cy="1016975"/>
            <a:chOff x="761344" y="102509"/>
            <a:chExt cx="7754474" cy="762731"/>
          </a:xfrm>
        </p:grpSpPr>
        <p:grpSp>
          <p:nvGrpSpPr>
            <p:cNvPr id="26626" name="object 2">
              <a:extLst>
                <a:ext uri="{FF2B5EF4-FFF2-40B4-BE49-F238E27FC236}">
                  <a16:creationId xmlns:a16="http://schemas.microsoft.com/office/drawing/2014/main" id="{68682EF4-B579-8D33-9023-1FE093298059}"/>
                </a:ext>
              </a:extLst>
            </p:cNvPr>
            <p:cNvGrpSpPr>
              <a:grpSpLocks/>
            </p:cNvGrpSpPr>
            <p:nvPr/>
          </p:nvGrpSpPr>
          <p:grpSpPr bwMode="auto">
            <a:xfrm>
              <a:off x="761344" y="102509"/>
              <a:ext cx="7754474" cy="762731"/>
              <a:chOff x="429704" y="247141"/>
              <a:chExt cx="8284845" cy="1000125"/>
            </a:xfrm>
          </p:grpSpPr>
          <p:sp>
            <p:nvSpPr>
              <p:cNvPr id="26630" name="object 7">
                <a:extLst>
                  <a:ext uri="{FF2B5EF4-FFF2-40B4-BE49-F238E27FC236}">
                    <a16:creationId xmlns:a16="http://schemas.microsoft.com/office/drawing/2014/main" id="{54F175B9-5FA8-D3BF-A980-D426A789AA4A}"/>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6631" name="object 8">
                <a:extLst>
                  <a:ext uri="{FF2B5EF4-FFF2-40B4-BE49-F238E27FC236}">
                    <a16:creationId xmlns:a16="http://schemas.microsoft.com/office/drawing/2014/main" id="{86C47768-BC19-2D1A-80BF-7165188984E1}"/>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6632" name="object 10">
                <a:extLst>
                  <a:ext uri="{FF2B5EF4-FFF2-40B4-BE49-F238E27FC236}">
                    <a16:creationId xmlns:a16="http://schemas.microsoft.com/office/drawing/2014/main" id="{ECF44241-0F9D-0DAA-2DD3-AE60E4F2C1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098" y="323785"/>
                <a:ext cx="1143000" cy="8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object 11">
                <a:extLst>
                  <a:ext uri="{FF2B5EF4-FFF2-40B4-BE49-F238E27FC236}">
                    <a16:creationId xmlns:a16="http://schemas.microsoft.com/office/drawing/2014/main" id="{03122F92-1D63-A5F6-0C32-56E1D9BE0FE3}"/>
                  </a:ext>
                </a:extLst>
              </p:cNvPr>
              <p:cNvSpPr>
                <a:spLocks noChangeArrowheads="1"/>
              </p:cNvSpPr>
              <p:nvPr/>
            </p:nvSpPr>
            <p:spPr bwMode="auto">
              <a:xfrm>
                <a:off x="478396" y="274637"/>
                <a:ext cx="1253490" cy="923861"/>
              </a:xfrm>
              <a:custGeom>
                <a:avLst/>
                <a:gdLst>
                  <a:gd name="T0" fmla="*/ 1225563 w 1253489"/>
                  <a:gd name="T1" fmla="*/ 0 h 872490"/>
                  <a:gd name="T2" fmla="*/ 27508 w 1253489"/>
                  <a:gd name="T3" fmla="*/ 0 h 872490"/>
                  <a:gd name="T4" fmla="*/ 16802 w 1253489"/>
                  <a:gd name="T5" fmla="*/ 2160 h 872490"/>
                  <a:gd name="T6" fmla="*/ 8058 w 1253489"/>
                  <a:gd name="T7" fmla="*/ 8048 h 872490"/>
                  <a:gd name="T8" fmla="*/ 2162 w 1253489"/>
                  <a:gd name="T9" fmla="*/ 16769 h 872490"/>
                  <a:gd name="T10" fmla="*/ 0 w 1253489"/>
                  <a:gd name="T11" fmla="*/ 27432 h 872490"/>
                  <a:gd name="T12" fmla="*/ 0 w 1253489"/>
                  <a:gd name="T13" fmla="*/ 844550 h 872490"/>
                  <a:gd name="T14" fmla="*/ 2162 w 1253489"/>
                  <a:gd name="T15" fmla="*/ 855212 h 872490"/>
                  <a:gd name="T16" fmla="*/ 8058 w 1253489"/>
                  <a:gd name="T17" fmla="*/ 863933 h 872490"/>
                  <a:gd name="T18" fmla="*/ 16802 w 1253489"/>
                  <a:gd name="T19" fmla="*/ 869821 h 872490"/>
                  <a:gd name="T20" fmla="*/ 27508 w 1253489"/>
                  <a:gd name="T21" fmla="*/ 871982 h 872490"/>
                  <a:gd name="T22" fmla="*/ 1225563 w 1253489"/>
                  <a:gd name="T23" fmla="*/ 871982 h 872490"/>
                  <a:gd name="T24" fmla="*/ 1236225 w 1253489"/>
                  <a:gd name="T25" fmla="*/ 869821 h 872490"/>
                  <a:gd name="T26" fmla="*/ 1244947 w 1253489"/>
                  <a:gd name="T27" fmla="*/ 863933 h 872490"/>
                  <a:gd name="T28" fmla="*/ 1250834 w 1253489"/>
                  <a:gd name="T29" fmla="*/ 855212 h 872490"/>
                  <a:gd name="T30" fmla="*/ 1252995 w 1253489"/>
                  <a:gd name="T31" fmla="*/ 844550 h 872490"/>
                  <a:gd name="T32" fmla="*/ 1252995 w 1253489"/>
                  <a:gd name="T33" fmla="*/ 838962 h 872490"/>
                  <a:gd name="T34" fmla="*/ 33007 w 1253489"/>
                  <a:gd name="T35" fmla="*/ 838962 h 872490"/>
                  <a:gd name="T36" fmla="*/ 33007 w 1253489"/>
                  <a:gd name="T37" fmla="*/ 33020 h 872490"/>
                  <a:gd name="T38" fmla="*/ 1252995 w 1253489"/>
                  <a:gd name="T39" fmla="*/ 33020 h 872490"/>
                  <a:gd name="T40" fmla="*/ 1252995 w 1253489"/>
                  <a:gd name="T41" fmla="*/ 27432 h 872490"/>
                  <a:gd name="T42" fmla="*/ 1250834 w 1253489"/>
                  <a:gd name="T43" fmla="*/ 16769 h 872490"/>
                  <a:gd name="T44" fmla="*/ 1244947 w 1253489"/>
                  <a:gd name="T45" fmla="*/ 8048 h 872490"/>
                  <a:gd name="T46" fmla="*/ 1236225 w 1253489"/>
                  <a:gd name="T47" fmla="*/ 2160 h 872490"/>
                  <a:gd name="T48" fmla="*/ 1225563 w 1253489"/>
                  <a:gd name="T49" fmla="*/ 0 h 872490"/>
                  <a:gd name="T50" fmla="*/ 1252995 w 1253489"/>
                  <a:gd name="T51" fmla="*/ 33020 h 872490"/>
                  <a:gd name="T52" fmla="*/ 1219975 w 1253489"/>
                  <a:gd name="T53" fmla="*/ 33020 h 872490"/>
                  <a:gd name="T54" fmla="*/ 1219975 w 1253489"/>
                  <a:gd name="T55" fmla="*/ 838962 h 872490"/>
                  <a:gd name="T56" fmla="*/ 1252995 w 1253489"/>
                  <a:gd name="T57" fmla="*/ 838962 h 872490"/>
                  <a:gd name="T58" fmla="*/ 1252995 w 1253489"/>
                  <a:gd name="T59" fmla="*/ 33020 h 872490"/>
                  <a:gd name="T60" fmla="*/ 1209053 w 1253489"/>
                  <a:gd name="T61" fmla="*/ 43942 h 872490"/>
                  <a:gd name="T62" fmla="*/ 44005 w 1253489"/>
                  <a:gd name="T63" fmla="*/ 43942 h 872490"/>
                  <a:gd name="T64" fmla="*/ 44005 w 1253489"/>
                  <a:gd name="T65" fmla="*/ 828040 h 872490"/>
                  <a:gd name="T66" fmla="*/ 1209053 w 1253489"/>
                  <a:gd name="T67" fmla="*/ 828040 h 872490"/>
                  <a:gd name="T68" fmla="*/ 1209053 w 1253489"/>
                  <a:gd name="T69" fmla="*/ 816991 h 872490"/>
                  <a:gd name="T70" fmla="*/ 55003 w 1253489"/>
                  <a:gd name="T71" fmla="*/ 816991 h 872490"/>
                  <a:gd name="T72" fmla="*/ 55003 w 1253489"/>
                  <a:gd name="T73" fmla="*/ 54991 h 872490"/>
                  <a:gd name="T74" fmla="*/ 1209053 w 1253489"/>
                  <a:gd name="T75" fmla="*/ 54991 h 872490"/>
                  <a:gd name="T76" fmla="*/ 1209053 w 1253489"/>
                  <a:gd name="T77" fmla="*/ 43942 h 872490"/>
                  <a:gd name="T78" fmla="*/ 1209053 w 1253489"/>
                  <a:gd name="T79" fmla="*/ 54991 h 872490"/>
                  <a:gd name="T80" fmla="*/ 1198004 w 1253489"/>
                  <a:gd name="T81" fmla="*/ 54991 h 872490"/>
                  <a:gd name="T82" fmla="*/ 1198004 w 1253489"/>
                  <a:gd name="T83" fmla="*/ 816991 h 872490"/>
                  <a:gd name="T84" fmla="*/ 1209053 w 1253489"/>
                  <a:gd name="T85" fmla="*/ 816991 h 872490"/>
                  <a:gd name="T86" fmla="*/ 1209053 w 1253489"/>
                  <a:gd name="T87" fmla="*/ 54991 h 872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3489"/>
                  <a:gd name="T133" fmla="*/ 0 h 872490"/>
                  <a:gd name="T134" fmla="*/ 1253489 w 1253489"/>
                  <a:gd name="T135" fmla="*/ 872490 h 872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3489" h="872490">
                    <a:moveTo>
                      <a:pt x="1225562" y="0"/>
                    </a:moveTo>
                    <a:lnTo>
                      <a:pt x="27508" y="0"/>
                    </a:lnTo>
                    <a:lnTo>
                      <a:pt x="16802" y="2160"/>
                    </a:lnTo>
                    <a:lnTo>
                      <a:pt x="8058" y="8048"/>
                    </a:lnTo>
                    <a:lnTo>
                      <a:pt x="2162" y="16769"/>
                    </a:lnTo>
                    <a:lnTo>
                      <a:pt x="0" y="27432"/>
                    </a:lnTo>
                    <a:lnTo>
                      <a:pt x="0" y="844550"/>
                    </a:lnTo>
                    <a:lnTo>
                      <a:pt x="2162" y="855212"/>
                    </a:lnTo>
                    <a:lnTo>
                      <a:pt x="8058" y="863933"/>
                    </a:lnTo>
                    <a:lnTo>
                      <a:pt x="16802" y="869821"/>
                    </a:lnTo>
                    <a:lnTo>
                      <a:pt x="27508" y="871982"/>
                    </a:lnTo>
                    <a:lnTo>
                      <a:pt x="1225562" y="871982"/>
                    </a:lnTo>
                    <a:lnTo>
                      <a:pt x="1236224" y="869821"/>
                    </a:lnTo>
                    <a:lnTo>
                      <a:pt x="1244946" y="863933"/>
                    </a:lnTo>
                    <a:lnTo>
                      <a:pt x="1250833" y="855212"/>
                    </a:lnTo>
                    <a:lnTo>
                      <a:pt x="1252994" y="844550"/>
                    </a:lnTo>
                    <a:lnTo>
                      <a:pt x="1252994" y="838962"/>
                    </a:lnTo>
                    <a:lnTo>
                      <a:pt x="33007" y="838962"/>
                    </a:lnTo>
                    <a:lnTo>
                      <a:pt x="33007" y="33020"/>
                    </a:lnTo>
                    <a:lnTo>
                      <a:pt x="1252994" y="33020"/>
                    </a:lnTo>
                    <a:lnTo>
                      <a:pt x="1252994" y="27432"/>
                    </a:lnTo>
                    <a:lnTo>
                      <a:pt x="1250833" y="16769"/>
                    </a:lnTo>
                    <a:lnTo>
                      <a:pt x="1244946" y="8048"/>
                    </a:lnTo>
                    <a:lnTo>
                      <a:pt x="1236224" y="2160"/>
                    </a:lnTo>
                    <a:lnTo>
                      <a:pt x="1225562" y="0"/>
                    </a:lnTo>
                    <a:close/>
                  </a:path>
                  <a:path w="1253489" h="872490">
                    <a:moveTo>
                      <a:pt x="1252994" y="33020"/>
                    </a:moveTo>
                    <a:lnTo>
                      <a:pt x="1219974" y="33020"/>
                    </a:lnTo>
                    <a:lnTo>
                      <a:pt x="1219974" y="838962"/>
                    </a:lnTo>
                    <a:lnTo>
                      <a:pt x="1252994" y="838962"/>
                    </a:lnTo>
                    <a:lnTo>
                      <a:pt x="1252994" y="33020"/>
                    </a:lnTo>
                    <a:close/>
                  </a:path>
                  <a:path w="1253489" h="872490">
                    <a:moveTo>
                      <a:pt x="1209052" y="43942"/>
                    </a:moveTo>
                    <a:lnTo>
                      <a:pt x="44005" y="43942"/>
                    </a:lnTo>
                    <a:lnTo>
                      <a:pt x="44005" y="828040"/>
                    </a:lnTo>
                    <a:lnTo>
                      <a:pt x="1209052" y="828040"/>
                    </a:lnTo>
                    <a:lnTo>
                      <a:pt x="1209052" y="816991"/>
                    </a:lnTo>
                    <a:lnTo>
                      <a:pt x="55003" y="816991"/>
                    </a:lnTo>
                    <a:lnTo>
                      <a:pt x="55003" y="54991"/>
                    </a:lnTo>
                    <a:lnTo>
                      <a:pt x="1209052" y="54991"/>
                    </a:lnTo>
                    <a:lnTo>
                      <a:pt x="1209052" y="43942"/>
                    </a:lnTo>
                    <a:close/>
                  </a:path>
                  <a:path w="1253489" h="872490">
                    <a:moveTo>
                      <a:pt x="1209052" y="54991"/>
                    </a:moveTo>
                    <a:lnTo>
                      <a:pt x="1198003" y="54991"/>
                    </a:lnTo>
                    <a:lnTo>
                      <a:pt x="1198003" y="816991"/>
                    </a:lnTo>
                    <a:lnTo>
                      <a:pt x="1209052" y="816991"/>
                    </a:lnTo>
                    <a:lnTo>
                      <a:pt x="120905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grpSp>
        <p:sp>
          <p:nvSpPr>
            <p:cNvPr id="13" name="Rectangle 12">
              <a:extLst>
                <a:ext uri="{FF2B5EF4-FFF2-40B4-BE49-F238E27FC236}">
                  <a16:creationId xmlns:a16="http://schemas.microsoft.com/office/drawing/2014/main" id="{88D28C37-C940-BFF7-1C30-FDE989D3B214}"/>
                </a:ext>
              </a:extLst>
            </p:cNvPr>
            <p:cNvSpPr/>
            <p:nvPr/>
          </p:nvSpPr>
          <p:spPr>
            <a:xfrm>
              <a:off x="1979712" y="123478"/>
              <a:ext cx="6513717" cy="6860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SHUNT MODE</a:t>
              </a:r>
              <a:endPar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75A5C944-ACCF-ED9F-2524-3ADB8B572047}"/>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D0980E3-8CD6-2A01-5EF5-05D8963A8321}"/>
              </a:ext>
            </a:extLst>
          </p:cNvPr>
          <p:cNvSpPr txBox="1"/>
          <p:nvPr/>
        </p:nvSpPr>
        <p:spPr>
          <a:xfrm>
            <a:off x="239349" y="1302451"/>
            <a:ext cx="7872875" cy="4228850"/>
          </a:xfrm>
          <a:prstGeom prst="rect">
            <a:avLst/>
          </a:prstGeom>
          <a:noFill/>
        </p:spPr>
        <p:txBody>
          <a:bodyPr wrap="square">
            <a:spAutoFit/>
          </a:bodyPr>
          <a:lstStyle/>
          <a:p>
            <a:pPr marL="205735" indent="-205735" algn="just">
              <a:buFont typeface="Arial" panose="020B0604020202020204" pitchFamily="34" charset="0"/>
              <a:buChar char="•"/>
              <a:defRPr/>
            </a:pPr>
            <a:r>
              <a:rPr lang="hi-IN" sz="3840" dirty="0">
                <a:latin typeface="Kokila" panose="020B0604020202020204" pitchFamily="34" charset="0"/>
                <a:ea typeface="Arial Unicode MS" pitchFamily="34" charset="-128"/>
                <a:cs typeface="Kokila" panose="020B0604020202020204" pitchFamily="34" charset="0"/>
              </a:rPr>
              <a:t>लोको कवच यूनिट में यदि कोई ऐसा फोल्ट उत्पन्न होता है जो लोको कवच की कार्य प्रणाली पार सीधा प्रभाव डालता हो तो सिस्टम तुरंत SYSTEM FAILURE मोड में चला जायेगा</a:t>
            </a:r>
            <a:r>
              <a:rPr lang="en-US" sz="3840" dirty="0">
                <a:latin typeface="Kokila" panose="020B0604020202020204" pitchFamily="34" charset="0"/>
                <a:ea typeface="Arial Unicode MS" pitchFamily="34" charset="-128"/>
                <a:cs typeface="Kokila" panose="020B0604020202020204" pitchFamily="34" charset="0"/>
              </a:rPr>
              <a:t> </a:t>
            </a:r>
            <a:r>
              <a:rPr lang="hi-IN" sz="3840" dirty="0">
                <a:latin typeface="Kokila" panose="020B0604020202020204" pitchFamily="34" charset="0"/>
                <a:ea typeface="Arial Unicode MS" pitchFamily="34" charset="-128"/>
                <a:cs typeface="Kokila" panose="020B0604020202020204" pitchFamily="34" charset="0"/>
              </a:rPr>
              <a:t>। </a:t>
            </a:r>
          </a:p>
          <a:p>
            <a:pPr marL="261456" indent="-261456" algn="just">
              <a:buFont typeface="Arial" panose="020B0604020202020204" pitchFamily="34" charset="0"/>
              <a:buChar char="•"/>
              <a:tabLst>
                <a:tab pos="308603" algn="l"/>
              </a:tabLst>
              <a:defRPr/>
            </a:pPr>
            <a:r>
              <a:rPr lang="hi-IN" sz="3840" dirty="0">
                <a:latin typeface="Kokila" panose="020B0604020202020204" pitchFamily="34" charset="0"/>
                <a:ea typeface="Arial Unicode MS" pitchFamily="34" charset="-128"/>
                <a:cs typeface="Kokila" panose="020B0604020202020204" pitchFamily="34" charset="0"/>
              </a:rPr>
              <a:t>इस मोड में स्थाई इमरजेंसी ब्रेक की कमांड बनी रहेगी जब तक कि लोको कवच यूनिट का स्विच ऑफ न कर दिया जाए</a:t>
            </a:r>
            <a:r>
              <a:rPr lang="en-US" sz="3840" dirty="0">
                <a:latin typeface="Kokila" panose="020B0604020202020204" pitchFamily="34" charset="0"/>
                <a:ea typeface="Arial Unicode MS" pitchFamily="34" charset="-128"/>
                <a:cs typeface="Kokila" panose="020B0604020202020204" pitchFamily="34" charset="0"/>
              </a:rPr>
              <a:t> </a:t>
            </a:r>
            <a:r>
              <a:rPr lang="hi-IN" sz="3840" dirty="0">
                <a:latin typeface="Kokila" panose="020B0604020202020204" pitchFamily="34" charset="0"/>
                <a:ea typeface="Arial Unicode MS" pitchFamily="34" charset="-128"/>
                <a:cs typeface="Kokila" panose="020B0604020202020204" pitchFamily="34" charset="0"/>
              </a:rPr>
              <a:t>TCAS को आइसोलेट कर देना चाहिए</a:t>
            </a:r>
            <a:r>
              <a:rPr lang="en-US" sz="3840" dirty="0">
                <a:latin typeface="Kokila" panose="020B0604020202020204" pitchFamily="34" charset="0"/>
                <a:ea typeface="Arial Unicode MS" pitchFamily="34" charset="-128"/>
                <a:cs typeface="Kokila" panose="020B0604020202020204" pitchFamily="34" charset="0"/>
              </a:rPr>
              <a:t> </a:t>
            </a:r>
            <a:r>
              <a:rPr lang="hi-IN" sz="3840" dirty="0">
                <a:latin typeface="Kokila" panose="020B0604020202020204" pitchFamily="34" charset="0"/>
                <a:ea typeface="Arial Unicode MS" pitchFamily="34" charset="-128"/>
                <a:cs typeface="Kokila" panose="020B0604020202020204" pitchFamily="34" charset="0"/>
              </a:rPr>
              <a:t>। </a:t>
            </a:r>
            <a:endParaRPr lang="en-US" sz="3840" dirty="0">
              <a:latin typeface="Kokila" panose="020B0604020202020204" pitchFamily="34" charset="0"/>
              <a:ea typeface="Arial Unicode MS" pitchFamily="34" charset="-128"/>
              <a:cs typeface="Kokila" panose="020B0604020202020204" pitchFamily="34" charset="0"/>
            </a:endParaRPr>
          </a:p>
        </p:txBody>
      </p:sp>
      <p:pic>
        <p:nvPicPr>
          <p:cNvPr id="13" name="Picture 2">
            <a:extLst>
              <a:ext uri="{FF2B5EF4-FFF2-40B4-BE49-F238E27FC236}">
                <a16:creationId xmlns:a16="http://schemas.microsoft.com/office/drawing/2014/main" id="{529D04D9-2F86-3FE6-949E-F47C8BBAD0B1}"/>
              </a:ext>
            </a:extLst>
          </p:cNvPr>
          <p:cNvPicPr>
            <a:picLocks noChangeAspect="1" noChangeArrowheads="1"/>
          </p:cNvPicPr>
          <p:nvPr/>
        </p:nvPicPr>
        <p:blipFill>
          <a:blip r:embed="rId2" cstate="print"/>
          <a:srcRect/>
          <a:stretch>
            <a:fillRect/>
          </a:stretch>
        </p:blipFill>
        <p:spPr>
          <a:xfrm>
            <a:off x="8208235" y="1412777"/>
            <a:ext cx="3929365" cy="336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8023E25C-90D9-5018-8652-E660FE2194B7}"/>
              </a:ext>
            </a:extLst>
          </p:cNvPr>
          <p:cNvGrpSpPr/>
          <p:nvPr/>
        </p:nvGrpSpPr>
        <p:grpSpPr>
          <a:xfrm>
            <a:off x="0" y="186707"/>
            <a:ext cx="12191999" cy="1061235"/>
            <a:chOff x="612500" y="140030"/>
            <a:chExt cx="7906478" cy="795926"/>
          </a:xfrm>
        </p:grpSpPr>
        <p:grpSp>
          <p:nvGrpSpPr>
            <p:cNvPr id="27650" name="object 7">
              <a:extLst>
                <a:ext uri="{FF2B5EF4-FFF2-40B4-BE49-F238E27FC236}">
                  <a16:creationId xmlns:a16="http://schemas.microsoft.com/office/drawing/2014/main" id="{5520E08D-DEA1-27A6-D98B-6CC1FD9C7756}"/>
                </a:ext>
              </a:extLst>
            </p:cNvPr>
            <p:cNvGrpSpPr>
              <a:grpSpLocks/>
            </p:cNvGrpSpPr>
            <p:nvPr/>
          </p:nvGrpSpPr>
          <p:grpSpPr bwMode="auto">
            <a:xfrm>
              <a:off x="612500" y="140030"/>
              <a:ext cx="7906478" cy="795926"/>
              <a:chOff x="429704" y="247141"/>
              <a:chExt cx="8284845" cy="1000125"/>
            </a:xfrm>
          </p:grpSpPr>
          <p:sp>
            <p:nvSpPr>
              <p:cNvPr id="27654" name="object 8">
                <a:extLst>
                  <a:ext uri="{FF2B5EF4-FFF2-40B4-BE49-F238E27FC236}">
                    <a16:creationId xmlns:a16="http://schemas.microsoft.com/office/drawing/2014/main" id="{27388292-0CD1-F59B-0C77-455E7F3F3065}"/>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7655" name="object 9">
                <a:extLst>
                  <a:ext uri="{FF2B5EF4-FFF2-40B4-BE49-F238E27FC236}">
                    <a16:creationId xmlns:a16="http://schemas.microsoft.com/office/drawing/2014/main" id="{8A7A44C2-8E0C-53F5-950A-FAC755315718}"/>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pic>
            <p:nvPicPr>
              <p:cNvPr id="27656" name="object 11">
                <a:extLst>
                  <a:ext uri="{FF2B5EF4-FFF2-40B4-BE49-F238E27FC236}">
                    <a16:creationId xmlns:a16="http://schemas.microsoft.com/office/drawing/2014/main" id="{836F488C-6146-B63C-0E20-369645C98F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 y="326008"/>
                <a:ext cx="1143000" cy="85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object 12">
                <a:extLst>
                  <a:ext uri="{FF2B5EF4-FFF2-40B4-BE49-F238E27FC236}">
                    <a16:creationId xmlns:a16="http://schemas.microsoft.com/office/drawing/2014/main" id="{73A45A66-C85D-0F51-66A9-ED40D8381B37}"/>
                  </a:ext>
                </a:extLst>
              </p:cNvPr>
              <p:cNvSpPr>
                <a:spLocks noChangeArrowheads="1"/>
              </p:cNvSpPr>
              <p:nvPr/>
            </p:nvSpPr>
            <p:spPr bwMode="auto">
              <a:xfrm>
                <a:off x="478396" y="326008"/>
                <a:ext cx="1253490" cy="872490"/>
              </a:xfrm>
              <a:custGeom>
                <a:avLst/>
                <a:gdLst>
                  <a:gd name="T0" fmla="*/ 1225563 w 1253489"/>
                  <a:gd name="T1" fmla="*/ 0 h 872490"/>
                  <a:gd name="T2" fmla="*/ 27508 w 1253489"/>
                  <a:gd name="T3" fmla="*/ 0 h 872490"/>
                  <a:gd name="T4" fmla="*/ 16802 w 1253489"/>
                  <a:gd name="T5" fmla="*/ 2160 h 872490"/>
                  <a:gd name="T6" fmla="*/ 8058 w 1253489"/>
                  <a:gd name="T7" fmla="*/ 8048 h 872490"/>
                  <a:gd name="T8" fmla="*/ 2162 w 1253489"/>
                  <a:gd name="T9" fmla="*/ 16769 h 872490"/>
                  <a:gd name="T10" fmla="*/ 0 w 1253489"/>
                  <a:gd name="T11" fmla="*/ 27432 h 872490"/>
                  <a:gd name="T12" fmla="*/ 0 w 1253489"/>
                  <a:gd name="T13" fmla="*/ 844550 h 872490"/>
                  <a:gd name="T14" fmla="*/ 2162 w 1253489"/>
                  <a:gd name="T15" fmla="*/ 855212 h 872490"/>
                  <a:gd name="T16" fmla="*/ 8058 w 1253489"/>
                  <a:gd name="T17" fmla="*/ 863933 h 872490"/>
                  <a:gd name="T18" fmla="*/ 16802 w 1253489"/>
                  <a:gd name="T19" fmla="*/ 869821 h 872490"/>
                  <a:gd name="T20" fmla="*/ 27508 w 1253489"/>
                  <a:gd name="T21" fmla="*/ 871982 h 872490"/>
                  <a:gd name="T22" fmla="*/ 1225563 w 1253489"/>
                  <a:gd name="T23" fmla="*/ 871982 h 872490"/>
                  <a:gd name="T24" fmla="*/ 1236225 w 1253489"/>
                  <a:gd name="T25" fmla="*/ 869821 h 872490"/>
                  <a:gd name="T26" fmla="*/ 1244947 w 1253489"/>
                  <a:gd name="T27" fmla="*/ 863933 h 872490"/>
                  <a:gd name="T28" fmla="*/ 1250834 w 1253489"/>
                  <a:gd name="T29" fmla="*/ 855212 h 872490"/>
                  <a:gd name="T30" fmla="*/ 1252995 w 1253489"/>
                  <a:gd name="T31" fmla="*/ 844550 h 872490"/>
                  <a:gd name="T32" fmla="*/ 1252995 w 1253489"/>
                  <a:gd name="T33" fmla="*/ 838962 h 872490"/>
                  <a:gd name="T34" fmla="*/ 33007 w 1253489"/>
                  <a:gd name="T35" fmla="*/ 838962 h 872490"/>
                  <a:gd name="T36" fmla="*/ 33007 w 1253489"/>
                  <a:gd name="T37" fmla="*/ 33020 h 872490"/>
                  <a:gd name="T38" fmla="*/ 1252995 w 1253489"/>
                  <a:gd name="T39" fmla="*/ 33020 h 872490"/>
                  <a:gd name="T40" fmla="*/ 1252995 w 1253489"/>
                  <a:gd name="T41" fmla="*/ 27432 h 872490"/>
                  <a:gd name="T42" fmla="*/ 1250834 w 1253489"/>
                  <a:gd name="T43" fmla="*/ 16769 h 872490"/>
                  <a:gd name="T44" fmla="*/ 1244947 w 1253489"/>
                  <a:gd name="T45" fmla="*/ 8048 h 872490"/>
                  <a:gd name="T46" fmla="*/ 1236225 w 1253489"/>
                  <a:gd name="T47" fmla="*/ 2160 h 872490"/>
                  <a:gd name="T48" fmla="*/ 1225563 w 1253489"/>
                  <a:gd name="T49" fmla="*/ 0 h 872490"/>
                  <a:gd name="T50" fmla="*/ 1252995 w 1253489"/>
                  <a:gd name="T51" fmla="*/ 33020 h 872490"/>
                  <a:gd name="T52" fmla="*/ 1219975 w 1253489"/>
                  <a:gd name="T53" fmla="*/ 33020 h 872490"/>
                  <a:gd name="T54" fmla="*/ 1219975 w 1253489"/>
                  <a:gd name="T55" fmla="*/ 838962 h 872490"/>
                  <a:gd name="T56" fmla="*/ 1252995 w 1253489"/>
                  <a:gd name="T57" fmla="*/ 838962 h 872490"/>
                  <a:gd name="T58" fmla="*/ 1252995 w 1253489"/>
                  <a:gd name="T59" fmla="*/ 33020 h 872490"/>
                  <a:gd name="T60" fmla="*/ 1209053 w 1253489"/>
                  <a:gd name="T61" fmla="*/ 43942 h 872490"/>
                  <a:gd name="T62" fmla="*/ 44005 w 1253489"/>
                  <a:gd name="T63" fmla="*/ 43942 h 872490"/>
                  <a:gd name="T64" fmla="*/ 44005 w 1253489"/>
                  <a:gd name="T65" fmla="*/ 828040 h 872490"/>
                  <a:gd name="T66" fmla="*/ 1209053 w 1253489"/>
                  <a:gd name="T67" fmla="*/ 828040 h 872490"/>
                  <a:gd name="T68" fmla="*/ 1209053 w 1253489"/>
                  <a:gd name="T69" fmla="*/ 816991 h 872490"/>
                  <a:gd name="T70" fmla="*/ 55003 w 1253489"/>
                  <a:gd name="T71" fmla="*/ 816991 h 872490"/>
                  <a:gd name="T72" fmla="*/ 55003 w 1253489"/>
                  <a:gd name="T73" fmla="*/ 54991 h 872490"/>
                  <a:gd name="T74" fmla="*/ 1209053 w 1253489"/>
                  <a:gd name="T75" fmla="*/ 54991 h 872490"/>
                  <a:gd name="T76" fmla="*/ 1209053 w 1253489"/>
                  <a:gd name="T77" fmla="*/ 43942 h 872490"/>
                  <a:gd name="T78" fmla="*/ 1209053 w 1253489"/>
                  <a:gd name="T79" fmla="*/ 54991 h 872490"/>
                  <a:gd name="T80" fmla="*/ 1198004 w 1253489"/>
                  <a:gd name="T81" fmla="*/ 54991 h 872490"/>
                  <a:gd name="T82" fmla="*/ 1198004 w 1253489"/>
                  <a:gd name="T83" fmla="*/ 816991 h 872490"/>
                  <a:gd name="T84" fmla="*/ 1209053 w 1253489"/>
                  <a:gd name="T85" fmla="*/ 816991 h 872490"/>
                  <a:gd name="T86" fmla="*/ 1209053 w 1253489"/>
                  <a:gd name="T87" fmla="*/ 54991 h 8724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53489"/>
                  <a:gd name="T133" fmla="*/ 0 h 872490"/>
                  <a:gd name="T134" fmla="*/ 1253489 w 1253489"/>
                  <a:gd name="T135" fmla="*/ 872490 h 8724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53489" h="872490">
                    <a:moveTo>
                      <a:pt x="1225562" y="0"/>
                    </a:moveTo>
                    <a:lnTo>
                      <a:pt x="27508" y="0"/>
                    </a:lnTo>
                    <a:lnTo>
                      <a:pt x="16802" y="2160"/>
                    </a:lnTo>
                    <a:lnTo>
                      <a:pt x="8058" y="8048"/>
                    </a:lnTo>
                    <a:lnTo>
                      <a:pt x="2162" y="16769"/>
                    </a:lnTo>
                    <a:lnTo>
                      <a:pt x="0" y="27432"/>
                    </a:lnTo>
                    <a:lnTo>
                      <a:pt x="0" y="844550"/>
                    </a:lnTo>
                    <a:lnTo>
                      <a:pt x="2162" y="855212"/>
                    </a:lnTo>
                    <a:lnTo>
                      <a:pt x="8058" y="863933"/>
                    </a:lnTo>
                    <a:lnTo>
                      <a:pt x="16802" y="869821"/>
                    </a:lnTo>
                    <a:lnTo>
                      <a:pt x="27508" y="871982"/>
                    </a:lnTo>
                    <a:lnTo>
                      <a:pt x="1225562" y="871982"/>
                    </a:lnTo>
                    <a:lnTo>
                      <a:pt x="1236224" y="869821"/>
                    </a:lnTo>
                    <a:lnTo>
                      <a:pt x="1244946" y="863933"/>
                    </a:lnTo>
                    <a:lnTo>
                      <a:pt x="1250833" y="855212"/>
                    </a:lnTo>
                    <a:lnTo>
                      <a:pt x="1252994" y="844550"/>
                    </a:lnTo>
                    <a:lnTo>
                      <a:pt x="1252994" y="838962"/>
                    </a:lnTo>
                    <a:lnTo>
                      <a:pt x="33007" y="838962"/>
                    </a:lnTo>
                    <a:lnTo>
                      <a:pt x="33007" y="33020"/>
                    </a:lnTo>
                    <a:lnTo>
                      <a:pt x="1252994" y="33020"/>
                    </a:lnTo>
                    <a:lnTo>
                      <a:pt x="1252994" y="27432"/>
                    </a:lnTo>
                    <a:lnTo>
                      <a:pt x="1250833" y="16769"/>
                    </a:lnTo>
                    <a:lnTo>
                      <a:pt x="1244946" y="8048"/>
                    </a:lnTo>
                    <a:lnTo>
                      <a:pt x="1236224" y="2160"/>
                    </a:lnTo>
                    <a:lnTo>
                      <a:pt x="1225562" y="0"/>
                    </a:lnTo>
                    <a:close/>
                  </a:path>
                  <a:path w="1253489" h="872490">
                    <a:moveTo>
                      <a:pt x="1252994" y="33020"/>
                    </a:moveTo>
                    <a:lnTo>
                      <a:pt x="1219974" y="33020"/>
                    </a:lnTo>
                    <a:lnTo>
                      <a:pt x="1219974" y="838962"/>
                    </a:lnTo>
                    <a:lnTo>
                      <a:pt x="1252994" y="838962"/>
                    </a:lnTo>
                    <a:lnTo>
                      <a:pt x="1252994" y="33020"/>
                    </a:lnTo>
                    <a:close/>
                  </a:path>
                  <a:path w="1253489" h="872490">
                    <a:moveTo>
                      <a:pt x="1209052" y="43942"/>
                    </a:moveTo>
                    <a:lnTo>
                      <a:pt x="44005" y="43942"/>
                    </a:lnTo>
                    <a:lnTo>
                      <a:pt x="44005" y="828040"/>
                    </a:lnTo>
                    <a:lnTo>
                      <a:pt x="1209052" y="828040"/>
                    </a:lnTo>
                    <a:lnTo>
                      <a:pt x="1209052" y="816991"/>
                    </a:lnTo>
                    <a:lnTo>
                      <a:pt x="55003" y="816991"/>
                    </a:lnTo>
                    <a:lnTo>
                      <a:pt x="55003" y="54991"/>
                    </a:lnTo>
                    <a:lnTo>
                      <a:pt x="1209052" y="54991"/>
                    </a:lnTo>
                    <a:lnTo>
                      <a:pt x="1209052" y="43942"/>
                    </a:lnTo>
                    <a:close/>
                  </a:path>
                  <a:path w="1253489" h="872490">
                    <a:moveTo>
                      <a:pt x="1209052" y="54991"/>
                    </a:moveTo>
                    <a:lnTo>
                      <a:pt x="1198003" y="54991"/>
                    </a:lnTo>
                    <a:lnTo>
                      <a:pt x="1198003" y="816991"/>
                    </a:lnTo>
                    <a:lnTo>
                      <a:pt x="1209052" y="816991"/>
                    </a:lnTo>
                    <a:lnTo>
                      <a:pt x="1209052" y="54991"/>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grpSp>
        <p:sp>
          <p:nvSpPr>
            <p:cNvPr id="14" name="Rectangle 13">
              <a:extLst>
                <a:ext uri="{FF2B5EF4-FFF2-40B4-BE49-F238E27FC236}">
                  <a16:creationId xmlns:a16="http://schemas.microsoft.com/office/drawing/2014/main" id="{799ABB99-1119-C4F2-BED4-58614AFCAC57}"/>
                </a:ext>
              </a:extLst>
            </p:cNvPr>
            <p:cNvSpPr/>
            <p:nvPr/>
          </p:nvSpPr>
          <p:spPr>
            <a:xfrm>
              <a:off x="1907704" y="195486"/>
              <a:ext cx="6564808" cy="6847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SYSTEM FAILURE MODE</a:t>
              </a:r>
              <a:endParaRPr lang="en-US" sz="144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4" action="ppaction://hlinksldjump"/>
            <a:extLst>
              <a:ext uri="{FF2B5EF4-FFF2-40B4-BE49-F238E27FC236}">
                <a16:creationId xmlns:a16="http://schemas.microsoft.com/office/drawing/2014/main" id="{448F86F4-8A5C-01A3-4D0B-4D0699185053}"/>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67A3AC4-218B-BB92-4DDD-C226D8EEB458}"/>
              </a:ext>
            </a:extLst>
          </p:cNvPr>
          <p:cNvSpPr txBox="1">
            <a:spLocks noChangeArrowheads="1"/>
          </p:cNvSpPr>
          <p:nvPr/>
        </p:nvSpPr>
        <p:spPr bwMode="auto">
          <a:xfrm>
            <a:off x="239351" y="1172590"/>
            <a:ext cx="835292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buFont typeface="Arial" panose="020B0604020202020204" pitchFamily="34" charset="0"/>
              <a:buChar char="•"/>
            </a:pPr>
            <a:r>
              <a:rPr lang="hi-IN" altLang="en-US" sz="3600" dirty="0">
                <a:latin typeface="Kokila" panose="020B0604020202020204" pitchFamily="34" charset="0"/>
                <a:ea typeface="Arial Unicode MS" pitchFamily="34" charset="-128"/>
                <a:cs typeface="Kokila" panose="020B0604020202020204" pitchFamily="34" charset="0"/>
              </a:rPr>
              <a:t>लोको कवच यूनिट के मालफंक्शनिंग करने पर लोको पायलट द्वारा इस यूनिट को मैन्युली आइसोलेट किया जा सकता है</a:t>
            </a:r>
            <a:r>
              <a:rPr lang="en-US" altLang="en-US" sz="3600" dirty="0">
                <a:latin typeface="Kokila" panose="020B0604020202020204" pitchFamily="34" charset="0"/>
                <a:ea typeface="Arial Unicode MS" pitchFamily="34" charset="-128"/>
                <a:cs typeface="Kokila" panose="020B0604020202020204" pitchFamily="34" charset="0"/>
              </a:rPr>
              <a:t> </a:t>
            </a:r>
            <a:r>
              <a:rPr lang="hi-IN" altLang="en-US" sz="3600" dirty="0">
                <a:latin typeface="Kokila" panose="020B0604020202020204" pitchFamily="34" charset="0"/>
                <a:ea typeface="Arial Unicode MS" pitchFamily="34" charset="-128"/>
                <a:cs typeface="Kokila" panose="020B0604020202020204" pitchFamily="34" charset="0"/>
              </a:rPr>
              <a:t>।</a:t>
            </a:r>
          </a:p>
          <a:p>
            <a:pPr algn="just" eaLnBrk="1" hangingPunct="1">
              <a:buFont typeface="Arial" panose="020B0604020202020204" pitchFamily="34" charset="0"/>
              <a:buChar char="•"/>
            </a:pPr>
            <a:r>
              <a:rPr lang="hi-IN" altLang="en-US" sz="3600" dirty="0">
                <a:latin typeface="Kokila" panose="020B0604020202020204" pitchFamily="34" charset="0"/>
                <a:ea typeface="Arial Unicode MS" pitchFamily="34" charset="-128"/>
                <a:cs typeface="Kokila" panose="020B0604020202020204" pitchFamily="34" charset="0"/>
              </a:rPr>
              <a:t>यूनिट के ऊपर लगे स्विच से आइसोलेट करें</a:t>
            </a:r>
            <a:r>
              <a:rPr lang="en-US" altLang="en-US" sz="3600" dirty="0">
                <a:latin typeface="Kokila" panose="020B0604020202020204" pitchFamily="34" charset="0"/>
                <a:ea typeface="Arial Unicode MS" pitchFamily="34" charset="-128"/>
                <a:cs typeface="Kokila" panose="020B0604020202020204" pitchFamily="34" charset="0"/>
              </a:rPr>
              <a:t> </a:t>
            </a:r>
            <a:r>
              <a:rPr lang="hi-IN" altLang="en-US" sz="360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600" dirty="0">
                <a:latin typeface="Kokila" panose="020B0604020202020204" pitchFamily="34" charset="0"/>
                <a:ea typeface="Arial Unicode MS" pitchFamily="34" charset="-128"/>
                <a:cs typeface="Kokila" panose="020B0604020202020204" pitchFamily="34" charset="0"/>
              </a:rPr>
              <a:t>इस मोड में लोको कवच यूनिट, ब्रेक सिस्टम को पूर्ण रूप से अलग कर देगा और ट्रेन का किसी प्रकार का सुपरविजन नहीं होगा</a:t>
            </a:r>
            <a:r>
              <a:rPr lang="en-US" altLang="en-US" sz="3600" dirty="0">
                <a:latin typeface="Kokila" panose="020B0604020202020204" pitchFamily="34" charset="0"/>
                <a:ea typeface="Arial Unicode MS" pitchFamily="34" charset="-128"/>
                <a:cs typeface="Kokila" panose="020B0604020202020204" pitchFamily="34" charset="0"/>
              </a:rPr>
              <a:t> </a:t>
            </a:r>
            <a:r>
              <a:rPr lang="hi-IN" altLang="en-US" sz="3600" dirty="0">
                <a:latin typeface="Kokila" panose="020B0604020202020204" pitchFamily="34" charset="0"/>
                <a:ea typeface="Arial Unicode MS" pitchFamily="34" charset="-128"/>
                <a:cs typeface="Kokila" panose="020B0604020202020204" pitchFamily="34" charset="0"/>
              </a:rPr>
              <a:t>। </a:t>
            </a:r>
          </a:p>
          <a:p>
            <a:pPr algn="just" eaLnBrk="1" hangingPunct="1">
              <a:buFont typeface="Arial" panose="020B0604020202020204" pitchFamily="34" charset="0"/>
              <a:buChar char="•"/>
            </a:pPr>
            <a:r>
              <a:rPr lang="hi-IN" altLang="en-US" sz="3600" dirty="0">
                <a:latin typeface="Kokila" panose="020B0604020202020204" pitchFamily="34" charset="0"/>
                <a:ea typeface="Arial Unicode MS" pitchFamily="34" charset="-128"/>
                <a:cs typeface="Kokila" panose="020B0604020202020204" pitchFamily="34" charset="0"/>
              </a:rPr>
              <a:t>DMI स्क्रीन पर स्पष्ट संकेत </a:t>
            </a:r>
            <a:r>
              <a:rPr lang="hi-IN" altLang="en-US" sz="3600" b="1" dirty="0">
                <a:solidFill>
                  <a:srgbClr val="FFFF00"/>
                </a:solidFill>
                <a:latin typeface="Kokila" panose="020B0604020202020204" pitchFamily="34" charset="0"/>
                <a:ea typeface="Arial Unicode MS" pitchFamily="34" charset="-128"/>
                <a:cs typeface="Kokila" panose="020B0604020202020204" pitchFamily="34" charset="0"/>
              </a:rPr>
              <a:t>‘LO</a:t>
            </a:r>
            <a:r>
              <a:rPr lang="en-US" altLang="en-US" sz="3600" b="1" dirty="0">
                <a:solidFill>
                  <a:srgbClr val="FFFF00"/>
                </a:solidFill>
                <a:latin typeface="Kokila" panose="020B0604020202020204" pitchFamily="34" charset="0"/>
                <a:ea typeface="Arial Unicode MS" pitchFamily="34" charset="-128"/>
                <a:cs typeface="Kokila" panose="020B0604020202020204" pitchFamily="34" charset="0"/>
              </a:rPr>
              <a:t>C</a:t>
            </a:r>
            <a:r>
              <a:rPr lang="hi-IN" altLang="en-US" sz="3600" b="1" dirty="0">
                <a:solidFill>
                  <a:srgbClr val="FFFF00"/>
                </a:solidFill>
                <a:latin typeface="Kokila" panose="020B0604020202020204" pitchFamily="34" charset="0"/>
                <a:ea typeface="Arial Unicode MS" pitchFamily="34" charset="-128"/>
                <a:cs typeface="Kokila" panose="020B0604020202020204" pitchFamily="34" charset="0"/>
              </a:rPr>
              <a:t>O TICAS ISOLATED’ </a:t>
            </a:r>
            <a:r>
              <a:rPr lang="hi-IN" altLang="en-US" sz="3600" dirty="0">
                <a:latin typeface="Kokila" panose="020B0604020202020204" pitchFamily="34" charset="0"/>
                <a:ea typeface="Arial Unicode MS" pitchFamily="34" charset="-128"/>
                <a:cs typeface="Kokila" panose="020B0604020202020204" pitchFamily="34" charset="0"/>
              </a:rPr>
              <a:t>प्रदर्शित होगा</a:t>
            </a:r>
            <a:r>
              <a:rPr lang="en-US" altLang="en-US" sz="3600" dirty="0">
                <a:latin typeface="Kokila" panose="020B0604020202020204" pitchFamily="34" charset="0"/>
                <a:ea typeface="Arial Unicode MS" pitchFamily="34" charset="-128"/>
                <a:cs typeface="Kokila" panose="020B0604020202020204" pitchFamily="34" charset="0"/>
              </a:rPr>
              <a:t> </a:t>
            </a:r>
            <a:r>
              <a:rPr lang="hi-IN" altLang="en-US" sz="3600" dirty="0">
                <a:latin typeface="Kokila" panose="020B0604020202020204" pitchFamily="34" charset="0"/>
                <a:ea typeface="Arial Unicode MS" pitchFamily="34" charset="-128"/>
                <a:cs typeface="Kokila" panose="020B0604020202020204" pitchFamily="34" charset="0"/>
              </a:rPr>
              <a:t>।   </a:t>
            </a:r>
            <a:endParaRPr lang="en-US" altLang="en-US" sz="3600" dirty="0">
              <a:latin typeface="Kokila" panose="020B0604020202020204" pitchFamily="34" charset="0"/>
              <a:ea typeface="Arial Unicode MS" pitchFamily="34" charset="-128"/>
              <a:cs typeface="Kokila" panose="020B0604020202020204" pitchFamily="34" charset="0"/>
            </a:endParaRPr>
          </a:p>
        </p:txBody>
      </p:sp>
      <p:pic>
        <p:nvPicPr>
          <p:cNvPr id="10" name="Picture 9">
            <a:extLst>
              <a:ext uri="{FF2B5EF4-FFF2-40B4-BE49-F238E27FC236}">
                <a16:creationId xmlns:a16="http://schemas.microsoft.com/office/drawing/2014/main" id="{1795CB2F-C034-0E8A-EB15-A59F278E8C6B}"/>
              </a:ext>
            </a:extLst>
          </p:cNvPr>
          <p:cNvPicPr>
            <a:picLocks noChangeAspect="1"/>
          </p:cNvPicPr>
          <p:nvPr/>
        </p:nvPicPr>
        <p:blipFill>
          <a:blip r:embed="rId2"/>
          <a:stretch>
            <a:fillRect/>
          </a:stretch>
        </p:blipFill>
        <p:spPr>
          <a:xfrm>
            <a:off x="8592279" y="1126908"/>
            <a:ext cx="3477896" cy="2971208"/>
          </a:xfrm>
          <a:prstGeom prst="rect">
            <a:avLst/>
          </a:prstGeom>
          <a:solidFill>
            <a:srgbClr val="FFFFFF">
              <a:shade val="85000"/>
            </a:srgbClr>
          </a:solidFill>
          <a:ln w="952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1985A515-86C2-018A-063B-14AC58F6A51D}"/>
              </a:ext>
            </a:extLst>
          </p:cNvPr>
          <p:cNvGrpSpPr/>
          <p:nvPr/>
        </p:nvGrpSpPr>
        <p:grpSpPr>
          <a:xfrm>
            <a:off x="0" y="68628"/>
            <a:ext cx="12192000" cy="900113"/>
            <a:chOff x="665353" y="156908"/>
            <a:chExt cx="7827870" cy="675085"/>
          </a:xfrm>
        </p:grpSpPr>
        <p:grpSp>
          <p:nvGrpSpPr>
            <p:cNvPr id="28674" name="object 2">
              <a:extLst>
                <a:ext uri="{FF2B5EF4-FFF2-40B4-BE49-F238E27FC236}">
                  <a16:creationId xmlns:a16="http://schemas.microsoft.com/office/drawing/2014/main" id="{7F80CE9E-503A-2AF1-2ED8-14759150B76F}"/>
                </a:ext>
              </a:extLst>
            </p:cNvPr>
            <p:cNvGrpSpPr>
              <a:grpSpLocks/>
            </p:cNvGrpSpPr>
            <p:nvPr/>
          </p:nvGrpSpPr>
          <p:grpSpPr bwMode="auto">
            <a:xfrm>
              <a:off x="665353" y="156908"/>
              <a:ext cx="7827870" cy="675085"/>
              <a:chOff x="429704" y="247141"/>
              <a:chExt cx="8284845" cy="1000125"/>
            </a:xfrm>
          </p:grpSpPr>
          <p:sp>
            <p:nvSpPr>
              <p:cNvPr id="28678" name="object 7">
                <a:extLst>
                  <a:ext uri="{FF2B5EF4-FFF2-40B4-BE49-F238E27FC236}">
                    <a16:creationId xmlns:a16="http://schemas.microsoft.com/office/drawing/2014/main" id="{A3C6B7A6-D2D3-85F4-8E7D-694ABCF74338}"/>
                  </a:ext>
                </a:extLst>
              </p:cNvPr>
              <p:cNvSpPr>
                <a:spLocks noChangeArrowheads="1"/>
              </p:cNvSpPr>
              <p:nvPr/>
            </p:nvSpPr>
            <p:spPr bwMode="auto">
              <a:xfrm>
                <a:off x="457199" y="274637"/>
                <a:ext cx="8229600" cy="944880"/>
              </a:xfrm>
              <a:custGeom>
                <a:avLst/>
                <a:gdLst>
                  <a:gd name="T0" fmla="*/ 8229600 w 8229600"/>
                  <a:gd name="T1" fmla="*/ 0 h 944880"/>
                  <a:gd name="T2" fmla="*/ 0 w 8229600"/>
                  <a:gd name="T3" fmla="*/ 0 h 944880"/>
                  <a:gd name="T4" fmla="*/ 0 w 8229600"/>
                  <a:gd name="T5" fmla="*/ 944562 h 944880"/>
                  <a:gd name="T6" fmla="*/ 8229600 w 8229600"/>
                  <a:gd name="T7" fmla="*/ 944562 h 944880"/>
                  <a:gd name="T8" fmla="*/ 8229600 w 8229600"/>
                  <a:gd name="T9" fmla="*/ 0 h 944880"/>
                  <a:gd name="T10" fmla="*/ 0 60000 65536"/>
                  <a:gd name="T11" fmla="*/ 0 60000 65536"/>
                  <a:gd name="T12" fmla="*/ 0 60000 65536"/>
                  <a:gd name="T13" fmla="*/ 0 60000 65536"/>
                  <a:gd name="T14" fmla="*/ 0 60000 65536"/>
                  <a:gd name="T15" fmla="*/ 0 w 8229600"/>
                  <a:gd name="T16" fmla="*/ 0 h 944880"/>
                  <a:gd name="T17" fmla="*/ 8229600 w 8229600"/>
                  <a:gd name="T18" fmla="*/ 944880 h 944880"/>
                </a:gdLst>
                <a:ahLst/>
                <a:cxnLst>
                  <a:cxn ang="T10">
                    <a:pos x="T0" y="T1"/>
                  </a:cxn>
                  <a:cxn ang="T11">
                    <a:pos x="T2" y="T3"/>
                  </a:cxn>
                  <a:cxn ang="T12">
                    <a:pos x="T4" y="T5"/>
                  </a:cxn>
                  <a:cxn ang="T13">
                    <a:pos x="T6" y="T7"/>
                  </a:cxn>
                  <a:cxn ang="T14">
                    <a:pos x="T8" y="T9"/>
                  </a:cxn>
                </a:cxnLst>
                <a:rect l="T15" t="T16" r="T17" b="T18"/>
                <a:pathLst>
                  <a:path w="8229600" h="944880">
                    <a:moveTo>
                      <a:pt x="8229600" y="0"/>
                    </a:moveTo>
                    <a:lnTo>
                      <a:pt x="0" y="0"/>
                    </a:lnTo>
                    <a:lnTo>
                      <a:pt x="0" y="944562"/>
                    </a:lnTo>
                    <a:lnTo>
                      <a:pt x="8229600" y="944562"/>
                    </a:lnTo>
                    <a:lnTo>
                      <a:pt x="822960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sp>
            <p:nvSpPr>
              <p:cNvPr id="28679" name="object 8">
                <a:extLst>
                  <a:ext uri="{FF2B5EF4-FFF2-40B4-BE49-F238E27FC236}">
                    <a16:creationId xmlns:a16="http://schemas.microsoft.com/office/drawing/2014/main" id="{5C696442-5E9C-0194-B66D-E89BEBC81EEA}"/>
                  </a:ext>
                </a:extLst>
              </p:cNvPr>
              <p:cNvSpPr>
                <a:spLocks noChangeArrowheads="1"/>
              </p:cNvSpPr>
              <p:nvPr/>
            </p:nvSpPr>
            <p:spPr bwMode="auto">
              <a:xfrm>
                <a:off x="429704" y="247141"/>
                <a:ext cx="8284845" cy="1000125"/>
              </a:xfrm>
              <a:custGeom>
                <a:avLst/>
                <a:gdLst>
                  <a:gd name="T0" fmla="*/ 8257095 w 8284845"/>
                  <a:gd name="T1" fmla="*/ 0 h 1000125"/>
                  <a:gd name="T2" fmla="*/ 27495 w 8284845"/>
                  <a:gd name="T3" fmla="*/ 0 h 1000125"/>
                  <a:gd name="T4" fmla="*/ 16791 w 8284845"/>
                  <a:gd name="T5" fmla="*/ 2162 h 1000125"/>
                  <a:gd name="T6" fmla="*/ 8051 w 8284845"/>
                  <a:gd name="T7" fmla="*/ 8064 h 1000125"/>
                  <a:gd name="T8" fmla="*/ 2160 w 8284845"/>
                  <a:gd name="T9" fmla="*/ 16823 h 1000125"/>
                  <a:gd name="T10" fmla="*/ 0 w 8284845"/>
                  <a:gd name="T11" fmla="*/ 27558 h 1000125"/>
                  <a:gd name="T12" fmla="*/ 0 w 8284845"/>
                  <a:gd name="T13" fmla="*/ 972057 h 1000125"/>
                  <a:gd name="T14" fmla="*/ 2160 w 8284845"/>
                  <a:gd name="T15" fmla="*/ 982793 h 1000125"/>
                  <a:gd name="T16" fmla="*/ 8051 w 8284845"/>
                  <a:gd name="T17" fmla="*/ 991552 h 1000125"/>
                  <a:gd name="T18" fmla="*/ 16791 w 8284845"/>
                  <a:gd name="T19" fmla="*/ 997454 h 1000125"/>
                  <a:gd name="T20" fmla="*/ 27495 w 8284845"/>
                  <a:gd name="T21" fmla="*/ 999616 h 1000125"/>
                  <a:gd name="T22" fmla="*/ 8257095 w 8284845"/>
                  <a:gd name="T23" fmla="*/ 999616 h 1000125"/>
                  <a:gd name="T24" fmla="*/ 8267830 w 8284845"/>
                  <a:gd name="T25" fmla="*/ 997454 h 1000125"/>
                  <a:gd name="T26" fmla="*/ 8276589 w 8284845"/>
                  <a:gd name="T27" fmla="*/ 991552 h 1000125"/>
                  <a:gd name="T28" fmla="*/ 8282491 w 8284845"/>
                  <a:gd name="T29" fmla="*/ 982793 h 1000125"/>
                  <a:gd name="T30" fmla="*/ 8284654 w 8284845"/>
                  <a:gd name="T31" fmla="*/ 972057 h 1000125"/>
                  <a:gd name="T32" fmla="*/ 8284654 w 8284845"/>
                  <a:gd name="T33" fmla="*/ 966596 h 1000125"/>
                  <a:gd name="T34" fmla="*/ 32994 w 8284845"/>
                  <a:gd name="T35" fmla="*/ 966596 h 1000125"/>
                  <a:gd name="T36" fmla="*/ 32994 w 8284845"/>
                  <a:gd name="T37" fmla="*/ 33019 h 1000125"/>
                  <a:gd name="T38" fmla="*/ 8284654 w 8284845"/>
                  <a:gd name="T39" fmla="*/ 33019 h 1000125"/>
                  <a:gd name="T40" fmla="*/ 8284654 w 8284845"/>
                  <a:gd name="T41" fmla="*/ 27558 h 1000125"/>
                  <a:gd name="T42" fmla="*/ 8282491 w 8284845"/>
                  <a:gd name="T43" fmla="*/ 16823 h 1000125"/>
                  <a:gd name="T44" fmla="*/ 8276589 w 8284845"/>
                  <a:gd name="T45" fmla="*/ 8064 h 1000125"/>
                  <a:gd name="T46" fmla="*/ 8267830 w 8284845"/>
                  <a:gd name="T47" fmla="*/ 2162 h 1000125"/>
                  <a:gd name="T48" fmla="*/ 8257095 w 8284845"/>
                  <a:gd name="T49" fmla="*/ 0 h 1000125"/>
                  <a:gd name="T50" fmla="*/ 8284654 w 8284845"/>
                  <a:gd name="T51" fmla="*/ 33019 h 1000125"/>
                  <a:gd name="T52" fmla="*/ 8251634 w 8284845"/>
                  <a:gd name="T53" fmla="*/ 33019 h 1000125"/>
                  <a:gd name="T54" fmla="*/ 8251634 w 8284845"/>
                  <a:gd name="T55" fmla="*/ 966596 h 1000125"/>
                  <a:gd name="T56" fmla="*/ 8284654 w 8284845"/>
                  <a:gd name="T57" fmla="*/ 966596 h 1000125"/>
                  <a:gd name="T58" fmla="*/ 8284654 w 8284845"/>
                  <a:gd name="T59" fmla="*/ 33019 h 1000125"/>
                  <a:gd name="T60" fmla="*/ 8240585 w 8284845"/>
                  <a:gd name="T61" fmla="*/ 43941 h 1000125"/>
                  <a:gd name="T62" fmla="*/ 43992 w 8284845"/>
                  <a:gd name="T63" fmla="*/ 43941 h 1000125"/>
                  <a:gd name="T64" fmla="*/ 43992 w 8284845"/>
                  <a:gd name="T65" fmla="*/ 955547 h 1000125"/>
                  <a:gd name="T66" fmla="*/ 8240585 w 8284845"/>
                  <a:gd name="T67" fmla="*/ 955547 h 1000125"/>
                  <a:gd name="T68" fmla="*/ 8240585 w 8284845"/>
                  <a:gd name="T69" fmla="*/ 944498 h 1000125"/>
                  <a:gd name="T70" fmla="*/ 54990 w 8284845"/>
                  <a:gd name="T71" fmla="*/ 944498 h 1000125"/>
                  <a:gd name="T72" fmla="*/ 54990 w 8284845"/>
                  <a:gd name="T73" fmla="*/ 54990 h 1000125"/>
                  <a:gd name="T74" fmla="*/ 8240585 w 8284845"/>
                  <a:gd name="T75" fmla="*/ 54990 h 1000125"/>
                  <a:gd name="T76" fmla="*/ 8240585 w 8284845"/>
                  <a:gd name="T77" fmla="*/ 43941 h 1000125"/>
                  <a:gd name="T78" fmla="*/ 8240585 w 8284845"/>
                  <a:gd name="T79" fmla="*/ 54990 h 1000125"/>
                  <a:gd name="T80" fmla="*/ 8229536 w 8284845"/>
                  <a:gd name="T81" fmla="*/ 54990 h 1000125"/>
                  <a:gd name="T82" fmla="*/ 8229536 w 8284845"/>
                  <a:gd name="T83" fmla="*/ 944498 h 1000125"/>
                  <a:gd name="T84" fmla="*/ 8240585 w 8284845"/>
                  <a:gd name="T85" fmla="*/ 944498 h 1000125"/>
                  <a:gd name="T86" fmla="*/ 8240585 w 8284845"/>
                  <a:gd name="T87" fmla="*/ 54990 h 10001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284845"/>
                  <a:gd name="T133" fmla="*/ 0 h 1000125"/>
                  <a:gd name="T134" fmla="*/ 8284845 w 8284845"/>
                  <a:gd name="T135" fmla="*/ 1000125 h 10001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284845" h="1000125">
                    <a:moveTo>
                      <a:pt x="8257095" y="0"/>
                    </a:moveTo>
                    <a:lnTo>
                      <a:pt x="27495" y="0"/>
                    </a:lnTo>
                    <a:lnTo>
                      <a:pt x="16791" y="2162"/>
                    </a:lnTo>
                    <a:lnTo>
                      <a:pt x="8051" y="8064"/>
                    </a:lnTo>
                    <a:lnTo>
                      <a:pt x="2160" y="16823"/>
                    </a:lnTo>
                    <a:lnTo>
                      <a:pt x="0" y="27558"/>
                    </a:lnTo>
                    <a:lnTo>
                      <a:pt x="0" y="972057"/>
                    </a:lnTo>
                    <a:lnTo>
                      <a:pt x="2160" y="982793"/>
                    </a:lnTo>
                    <a:lnTo>
                      <a:pt x="8051" y="991552"/>
                    </a:lnTo>
                    <a:lnTo>
                      <a:pt x="16791" y="997454"/>
                    </a:lnTo>
                    <a:lnTo>
                      <a:pt x="27495" y="999616"/>
                    </a:lnTo>
                    <a:lnTo>
                      <a:pt x="8257095" y="999616"/>
                    </a:lnTo>
                    <a:lnTo>
                      <a:pt x="8267830" y="997454"/>
                    </a:lnTo>
                    <a:lnTo>
                      <a:pt x="8276589" y="991552"/>
                    </a:lnTo>
                    <a:lnTo>
                      <a:pt x="8282491" y="982793"/>
                    </a:lnTo>
                    <a:lnTo>
                      <a:pt x="8284654" y="972057"/>
                    </a:lnTo>
                    <a:lnTo>
                      <a:pt x="8284654" y="966596"/>
                    </a:lnTo>
                    <a:lnTo>
                      <a:pt x="32994" y="966596"/>
                    </a:lnTo>
                    <a:lnTo>
                      <a:pt x="32994" y="33019"/>
                    </a:lnTo>
                    <a:lnTo>
                      <a:pt x="8284654" y="33019"/>
                    </a:lnTo>
                    <a:lnTo>
                      <a:pt x="8284654" y="27558"/>
                    </a:lnTo>
                    <a:lnTo>
                      <a:pt x="8282491" y="16823"/>
                    </a:lnTo>
                    <a:lnTo>
                      <a:pt x="8276589" y="8064"/>
                    </a:lnTo>
                    <a:lnTo>
                      <a:pt x="8267830" y="2162"/>
                    </a:lnTo>
                    <a:lnTo>
                      <a:pt x="8257095" y="0"/>
                    </a:lnTo>
                    <a:close/>
                  </a:path>
                  <a:path w="8284845" h="1000125">
                    <a:moveTo>
                      <a:pt x="8284654" y="33019"/>
                    </a:moveTo>
                    <a:lnTo>
                      <a:pt x="8251634" y="33019"/>
                    </a:lnTo>
                    <a:lnTo>
                      <a:pt x="8251634" y="966596"/>
                    </a:lnTo>
                    <a:lnTo>
                      <a:pt x="8284654" y="966596"/>
                    </a:lnTo>
                    <a:lnTo>
                      <a:pt x="8284654" y="33019"/>
                    </a:lnTo>
                    <a:close/>
                  </a:path>
                  <a:path w="8284845" h="1000125">
                    <a:moveTo>
                      <a:pt x="8240585" y="43941"/>
                    </a:moveTo>
                    <a:lnTo>
                      <a:pt x="43992" y="43941"/>
                    </a:lnTo>
                    <a:lnTo>
                      <a:pt x="43992" y="955547"/>
                    </a:lnTo>
                    <a:lnTo>
                      <a:pt x="8240585" y="955547"/>
                    </a:lnTo>
                    <a:lnTo>
                      <a:pt x="8240585" y="944498"/>
                    </a:lnTo>
                    <a:lnTo>
                      <a:pt x="54990" y="944498"/>
                    </a:lnTo>
                    <a:lnTo>
                      <a:pt x="54990" y="54990"/>
                    </a:lnTo>
                    <a:lnTo>
                      <a:pt x="8240585" y="54990"/>
                    </a:lnTo>
                    <a:lnTo>
                      <a:pt x="8240585" y="43941"/>
                    </a:lnTo>
                    <a:close/>
                  </a:path>
                  <a:path w="8284845" h="1000125">
                    <a:moveTo>
                      <a:pt x="8240585" y="54990"/>
                    </a:moveTo>
                    <a:lnTo>
                      <a:pt x="8229536" y="54990"/>
                    </a:lnTo>
                    <a:lnTo>
                      <a:pt x="8229536" y="944498"/>
                    </a:lnTo>
                    <a:lnTo>
                      <a:pt x="8240585" y="944498"/>
                    </a:lnTo>
                    <a:lnTo>
                      <a:pt x="8240585" y="54990"/>
                    </a:lnTo>
                    <a:close/>
                  </a:path>
                </a:pathLst>
              </a:custGeom>
              <a:solidFill>
                <a:srgbClr val="7C3B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20"/>
              </a:p>
            </p:txBody>
          </p:sp>
        </p:grpSp>
        <p:sp>
          <p:nvSpPr>
            <p:cNvPr id="11" name="Rectangle 10">
              <a:extLst>
                <a:ext uri="{FF2B5EF4-FFF2-40B4-BE49-F238E27FC236}">
                  <a16:creationId xmlns:a16="http://schemas.microsoft.com/office/drawing/2014/main" id="{AD83A354-DC4E-4B5D-BCCD-DC19FCC047CF}"/>
                </a:ext>
              </a:extLst>
            </p:cNvPr>
            <p:cNvSpPr/>
            <p:nvPr/>
          </p:nvSpPr>
          <p:spPr>
            <a:xfrm>
              <a:off x="683568" y="195486"/>
              <a:ext cx="7776864" cy="58078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ISOLATION MODE</a:t>
              </a:r>
              <a:endParaRPr lang="en-US" sz="1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3" name="Action Button: Go Back or Previous 2">
            <a:hlinkClick r:id="rId3" action="ppaction://hlinksldjump"/>
            <a:extLst>
              <a:ext uri="{FF2B5EF4-FFF2-40B4-BE49-F238E27FC236}">
                <a16:creationId xmlns:a16="http://schemas.microsoft.com/office/drawing/2014/main" id="{869E74FC-1A0D-4EAA-C774-9FF39528C99F}"/>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8"/>
          <p:cNvPicPr/>
          <p:nvPr/>
        </p:nvPicPr>
        <p:blipFill>
          <a:blip r:embed="rId2" cstate="print"/>
          <a:stretch>
            <a:fillRect/>
          </a:stretch>
        </p:blipFill>
        <p:spPr>
          <a:xfrm>
            <a:off x="4306310" y="1150257"/>
            <a:ext cx="3021039" cy="2951335"/>
          </a:xfrm>
          <a:prstGeom prst="rect">
            <a:avLst/>
          </a:prstGeom>
        </p:spPr>
      </p:pic>
      <p:pic>
        <p:nvPicPr>
          <p:cNvPr id="11" name="object 11"/>
          <p:cNvPicPr/>
          <p:nvPr/>
        </p:nvPicPr>
        <p:blipFill>
          <a:blip r:embed="rId3" cstate="print"/>
          <a:stretch>
            <a:fillRect/>
          </a:stretch>
        </p:blipFill>
        <p:spPr>
          <a:xfrm>
            <a:off x="5782555" y="5166485"/>
            <a:ext cx="769467" cy="366447"/>
          </a:xfrm>
          <a:prstGeom prst="rect">
            <a:avLst/>
          </a:prstGeom>
        </p:spPr>
      </p:pic>
      <p:pic>
        <p:nvPicPr>
          <p:cNvPr id="12" name="object 12"/>
          <p:cNvPicPr/>
          <p:nvPr/>
        </p:nvPicPr>
        <p:blipFill>
          <a:blip r:embed="rId4" cstate="print"/>
          <a:stretch>
            <a:fillRect/>
          </a:stretch>
        </p:blipFill>
        <p:spPr>
          <a:xfrm>
            <a:off x="5102525" y="4195490"/>
            <a:ext cx="1600543" cy="332395"/>
          </a:xfrm>
          <a:prstGeom prst="rect">
            <a:avLst/>
          </a:prstGeom>
        </p:spPr>
      </p:pic>
      <p:sp>
        <p:nvSpPr>
          <p:cNvPr id="17" name="object 17"/>
          <p:cNvSpPr txBox="1"/>
          <p:nvPr/>
        </p:nvSpPr>
        <p:spPr>
          <a:xfrm>
            <a:off x="5129620" y="4148388"/>
            <a:ext cx="1600771" cy="366447"/>
          </a:xfrm>
          <a:prstGeom prst="rect">
            <a:avLst/>
          </a:prstGeom>
          <a:ln w="9525">
            <a:solidFill>
              <a:srgbClr val="DA1F28"/>
            </a:solidFill>
          </a:ln>
        </p:spPr>
        <p:txBody>
          <a:bodyPr vert="horz" wrap="square" lIns="0" tIns="33719" rIns="0" bIns="0" rtlCol="0">
            <a:spAutoFit/>
          </a:bodyPr>
          <a:lstStyle/>
          <a:p>
            <a:pPr marL="1144" algn="ctr">
              <a:spcBef>
                <a:spcPts val="265"/>
              </a:spcBef>
            </a:pPr>
            <a:r>
              <a:rPr sz="2160" b="1" spc="-23" dirty="0">
                <a:solidFill>
                  <a:srgbClr val="FFFFFF"/>
                </a:solidFill>
                <a:latin typeface="Arial" panose="020B0604020202020204" pitchFamily="34" charset="0"/>
                <a:cs typeface="Arial" panose="020B0604020202020204" pitchFamily="34" charset="0"/>
              </a:rPr>
              <a:t>HBL</a:t>
            </a:r>
            <a:endParaRPr sz="2160"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EA790204-C118-2F71-A2FB-4AAE2235A8A8}"/>
              </a:ext>
            </a:extLst>
          </p:cNvPr>
          <p:cNvGrpSpPr/>
          <p:nvPr/>
        </p:nvGrpSpPr>
        <p:grpSpPr>
          <a:xfrm>
            <a:off x="379368" y="1226607"/>
            <a:ext cx="3251599" cy="2847770"/>
            <a:chOff x="379368" y="1226607"/>
            <a:chExt cx="3450660" cy="3189124"/>
          </a:xfrm>
        </p:grpSpPr>
        <p:pic>
          <p:nvPicPr>
            <p:cNvPr id="9" name="object 9"/>
            <p:cNvPicPr/>
            <p:nvPr/>
          </p:nvPicPr>
          <p:blipFill>
            <a:blip r:embed="rId5" cstate="print"/>
            <a:stretch>
              <a:fillRect/>
            </a:stretch>
          </p:blipFill>
          <p:spPr>
            <a:xfrm>
              <a:off x="379368" y="1226607"/>
              <a:ext cx="3450660" cy="3189124"/>
            </a:xfrm>
            <a:prstGeom prst="rect">
              <a:avLst/>
            </a:prstGeom>
          </p:spPr>
        </p:pic>
        <p:sp>
          <p:nvSpPr>
            <p:cNvPr id="35" name="Rectangle 34"/>
            <p:cNvSpPr/>
            <p:nvPr/>
          </p:nvSpPr>
          <p:spPr>
            <a:xfrm>
              <a:off x="789157" y="4259215"/>
              <a:ext cx="539611" cy="8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 b="1" dirty="0">
                  <a:solidFill>
                    <a:srgbClr val="FFFF00"/>
                  </a:solidFill>
                </a:rPr>
                <a:t>COMMON</a:t>
              </a:r>
              <a:endParaRPr lang="en-US" sz="360" b="1" dirty="0">
                <a:solidFill>
                  <a:srgbClr val="FFFF00"/>
                </a:solidFill>
              </a:endParaRPr>
            </a:p>
          </p:txBody>
        </p:sp>
        <p:sp>
          <p:nvSpPr>
            <p:cNvPr id="36" name="Rectangle 35"/>
            <p:cNvSpPr/>
            <p:nvPr/>
          </p:nvSpPr>
          <p:spPr>
            <a:xfrm>
              <a:off x="1508639" y="4314644"/>
              <a:ext cx="449676" cy="8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 b="1" dirty="0">
                  <a:solidFill>
                    <a:srgbClr val="FFFF00"/>
                  </a:solidFill>
                </a:rPr>
                <a:t>LEADING</a:t>
              </a:r>
              <a:endParaRPr lang="en-US" sz="360" b="1" dirty="0">
                <a:solidFill>
                  <a:srgbClr val="FFFF00"/>
                </a:solidFill>
              </a:endParaRPr>
            </a:p>
          </p:txBody>
        </p:sp>
        <p:sp>
          <p:nvSpPr>
            <p:cNvPr id="37" name="Rectangle 36"/>
            <p:cNvSpPr/>
            <p:nvPr/>
          </p:nvSpPr>
          <p:spPr>
            <a:xfrm>
              <a:off x="1958314" y="4244108"/>
              <a:ext cx="719481" cy="8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 dirty="0">
                  <a:solidFill>
                    <a:srgbClr val="FFFF00"/>
                  </a:solidFill>
                </a:rPr>
                <a:t>ACK</a:t>
              </a:r>
              <a:r>
                <a:rPr lang="hi-IN" sz="540" dirty="0">
                  <a:solidFill>
                    <a:srgbClr val="FFFF00"/>
                  </a:solidFill>
                </a:rPr>
                <a:t>/CANCEL</a:t>
              </a:r>
              <a:endParaRPr lang="en-US" sz="540" dirty="0">
                <a:solidFill>
                  <a:srgbClr val="FFFF00"/>
                </a:solidFill>
              </a:endParaRPr>
            </a:p>
          </p:txBody>
        </p:sp>
        <p:sp>
          <p:nvSpPr>
            <p:cNvPr id="38" name="Rectangle 37"/>
            <p:cNvSpPr/>
            <p:nvPr/>
          </p:nvSpPr>
          <p:spPr>
            <a:xfrm>
              <a:off x="2677795" y="4229316"/>
              <a:ext cx="449676" cy="8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51" b="1" dirty="0">
                  <a:solidFill>
                    <a:srgbClr val="FFFF00"/>
                  </a:solidFill>
                </a:rPr>
                <a:t>S.O.S</a:t>
              </a:r>
              <a:endParaRPr lang="en-US" sz="451" b="1" dirty="0">
                <a:solidFill>
                  <a:srgbClr val="FFFF00"/>
                </a:solidFill>
              </a:endParaRPr>
            </a:p>
          </p:txBody>
        </p:sp>
        <p:sp>
          <p:nvSpPr>
            <p:cNvPr id="39" name="Rectangle 38"/>
            <p:cNvSpPr/>
            <p:nvPr/>
          </p:nvSpPr>
          <p:spPr>
            <a:xfrm>
              <a:off x="3217405" y="4240530"/>
              <a:ext cx="449676" cy="8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51" b="1" dirty="0">
                  <a:solidFill>
                    <a:srgbClr val="FFFF00"/>
                  </a:solidFill>
                </a:rPr>
                <a:t>S.O.S</a:t>
              </a:r>
              <a:endParaRPr lang="en-US" sz="451" b="1" dirty="0">
                <a:solidFill>
                  <a:srgbClr val="FFFF00"/>
                </a:solidFill>
              </a:endParaRPr>
            </a:p>
          </p:txBody>
        </p:sp>
        <p:sp>
          <p:nvSpPr>
            <p:cNvPr id="40" name="Rectangle 39"/>
            <p:cNvSpPr/>
            <p:nvPr/>
          </p:nvSpPr>
          <p:spPr>
            <a:xfrm>
              <a:off x="3135677" y="4002530"/>
              <a:ext cx="531404" cy="1112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71" b="1" dirty="0">
                  <a:solidFill>
                    <a:srgbClr val="FFFF00"/>
                  </a:solidFill>
                </a:rPr>
                <a:t>Healthy/faulty</a:t>
              </a:r>
              <a:endParaRPr lang="en-US" sz="271" b="1" dirty="0">
                <a:solidFill>
                  <a:srgbClr val="FFFF00"/>
                </a:solidFill>
              </a:endParaRPr>
            </a:p>
          </p:txBody>
        </p:sp>
        <p:sp>
          <p:nvSpPr>
            <p:cNvPr id="41" name="Rectangle 40"/>
            <p:cNvSpPr/>
            <p:nvPr/>
          </p:nvSpPr>
          <p:spPr>
            <a:xfrm>
              <a:off x="3106950" y="3793628"/>
              <a:ext cx="539611" cy="8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 b="1" dirty="0">
                  <a:solidFill>
                    <a:srgbClr val="FFFF00"/>
                  </a:solidFill>
                </a:rPr>
                <a:t>SYSTEM</a:t>
              </a:r>
              <a:endParaRPr lang="en-US" sz="360" b="1" dirty="0">
                <a:solidFill>
                  <a:srgbClr val="FFFF00"/>
                </a:solidFill>
              </a:endParaRPr>
            </a:p>
          </p:txBody>
        </p:sp>
      </p:grpSp>
      <p:grpSp>
        <p:nvGrpSpPr>
          <p:cNvPr id="3" name="Group 2">
            <a:extLst>
              <a:ext uri="{FF2B5EF4-FFF2-40B4-BE49-F238E27FC236}">
                <a16:creationId xmlns:a16="http://schemas.microsoft.com/office/drawing/2014/main" id="{E6433410-7AD2-B092-B7D3-5606FDCF9237}"/>
              </a:ext>
            </a:extLst>
          </p:cNvPr>
          <p:cNvGrpSpPr/>
          <p:nvPr/>
        </p:nvGrpSpPr>
        <p:grpSpPr>
          <a:xfrm>
            <a:off x="8711566" y="1226608"/>
            <a:ext cx="3308799" cy="3425292"/>
            <a:chOff x="5622132" y="2216452"/>
            <a:chExt cx="2192750" cy="2681303"/>
          </a:xfrm>
        </p:grpSpPr>
        <p:pic>
          <p:nvPicPr>
            <p:cNvPr id="7" name="object 7"/>
            <p:cNvPicPr/>
            <p:nvPr/>
          </p:nvPicPr>
          <p:blipFill>
            <a:blip r:embed="rId6" cstate="print"/>
            <a:stretch>
              <a:fillRect/>
            </a:stretch>
          </p:blipFill>
          <p:spPr>
            <a:xfrm>
              <a:off x="5622132" y="2216452"/>
              <a:ext cx="2192750" cy="2143124"/>
            </a:xfrm>
            <a:prstGeom prst="rect">
              <a:avLst/>
            </a:prstGeom>
            <a:ln w="57150">
              <a:solidFill>
                <a:schemeClr val="tx1"/>
              </a:solidFill>
            </a:ln>
          </p:spPr>
        </p:pic>
        <p:grpSp>
          <p:nvGrpSpPr>
            <p:cNvPr id="6" name="object 24"/>
            <p:cNvGrpSpPr/>
            <p:nvPr/>
          </p:nvGrpSpPr>
          <p:grpSpPr>
            <a:xfrm>
              <a:off x="5957317" y="4457700"/>
              <a:ext cx="1421129" cy="440055"/>
              <a:chOff x="6419088" y="5754623"/>
              <a:chExt cx="1894839" cy="586740"/>
            </a:xfrm>
          </p:grpSpPr>
          <p:pic>
            <p:nvPicPr>
              <p:cNvPr id="25" name="object 25"/>
              <p:cNvPicPr/>
              <p:nvPr/>
            </p:nvPicPr>
            <p:blipFill>
              <a:blip r:embed="rId7" cstate="print"/>
              <a:stretch>
                <a:fillRect/>
              </a:stretch>
            </p:blipFill>
            <p:spPr>
              <a:xfrm>
                <a:off x="6419088" y="5771387"/>
                <a:ext cx="1894332" cy="484632"/>
              </a:xfrm>
              <a:prstGeom prst="rect">
                <a:avLst/>
              </a:prstGeom>
            </p:spPr>
          </p:pic>
          <p:pic>
            <p:nvPicPr>
              <p:cNvPr id="26" name="object 26"/>
              <p:cNvPicPr/>
              <p:nvPr/>
            </p:nvPicPr>
            <p:blipFill>
              <a:blip r:embed="rId8" cstate="print"/>
              <a:stretch>
                <a:fillRect/>
              </a:stretch>
            </p:blipFill>
            <p:spPr>
              <a:xfrm>
                <a:off x="6792468" y="5754623"/>
                <a:ext cx="1203959" cy="586740"/>
              </a:xfrm>
              <a:prstGeom prst="rect">
                <a:avLst/>
              </a:prstGeom>
            </p:spPr>
          </p:pic>
          <p:pic>
            <p:nvPicPr>
              <p:cNvPr id="27" name="object 27"/>
              <p:cNvPicPr/>
              <p:nvPr/>
            </p:nvPicPr>
            <p:blipFill>
              <a:blip r:embed="rId9" cstate="print"/>
              <a:stretch>
                <a:fillRect/>
              </a:stretch>
            </p:blipFill>
            <p:spPr>
              <a:xfrm>
                <a:off x="6477000" y="5791199"/>
                <a:ext cx="1778380" cy="369328"/>
              </a:xfrm>
              <a:prstGeom prst="rect">
                <a:avLst/>
              </a:prstGeom>
            </p:spPr>
          </p:pic>
        </p:grpSp>
        <p:sp>
          <p:nvSpPr>
            <p:cNvPr id="28" name="object 28"/>
            <p:cNvSpPr txBox="1"/>
            <p:nvPr/>
          </p:nvSpPr>
          <p:spPr>
            <a:xfrm>
              <a:off x="6000751" y="4510740"/>
              <a:ext cx="1333976" cy="225779"/>
            </a:xfrm>
            <a:prstGeom prst="rect">
              <a:avLst/>
            </a:prstGeom>
            <a:ln w="9525">
              <a:solidFill>
                <a:srgbClr val="39629D"/>
              </a:solidFill>
            </a:ln>
          </p:spPr>
          <p:txBody>
            <a:bodyPr vert="horz" wrap="square" lIns="0" tIns="33719" rIns="0" bIns="0" rtlCol="0">
              <a:spAutoFit/>
            </a:bodyPr>
            <a:lstStyle/>
            <a:p>
              <a:pPr marL="456046" algn="ctr">
                <a:spcBef>
                  <a:spcPts val="265"/>
                </a:spcBef>
              </a:pPr>
              <a:r>
                <a:rPr b="1" spc="-9" dirty="0">
                  <a:solidFill>
                    <a:srgbClr val="FFFFFF"/>
                  </a:solidFill>
                  <a:latin typeface="Arial" panose="020B0604020202020204" pitchFamily="34" charset="0"/>
                  <a:cs typeface="Arial" panose="020B0604020202020204" pitchFamily="34" charset="0"/>
                </a:rPr>
                <a:t>MEDHA</a:t>
              </a:r>
              <a:endParaRPr b="1" dirty="0">
                <a:latin typeface="Arial" panose="020B0604020202020204" pitchFamily="34" charset="0"/>
                <a:cs typeface="Arial" panose="020B0604020202020204" pitchFamily="34" charset="0"/>
              </a:endParaRPr>
            </a:p>
          </p:txBody>
        </p:sp>
        <p:sp>
          <p:nvSpPr>
            <p:cNvPr id="42" name="Rectangle 41"/>
            <p:cNvSpPr/>
            <p:nvPr/>
          </p:nvSpPr>
          <p:spPr>
            <a:xfrm>
              <a:off x="6800850" y="4343400"/>
              <a:ext cx="457200" cy="114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 dirty="0">
                  <a:solidFill>
                    <a:srgbClr val="FFFF00"/>
                  </a:solidFill>
                </a:rPr>
                <a:t>ACK</a:t>
              </a:r>
              <a:r>
                <a:rPr lang="hi-IN" sz="540" dirty="0">
                  <a:solidFill>
                    <a:srgbClr val="FFFF00"/>
                  </a:solidFill>
                </a:rPr>
                <a:t>/CANCEL</a:t>
              </a:r>
              <a:endParaRPr lang="en-US" sz="540" dirty="0">
                <a:solidFill>
                  <a:srgbClr val="FFFF00"/>
                </a:solidFill>
              </a:endParaRPr>
            </a:p>
          </p:txBody>
        </p:sp>
        <p:sp>
          <p:nvSpPr>
            <p:cNvPr id="43" name="Rectangle 42"/>
            <p:cNvSpPr/>
            <p:nvPr/>
          </p:nvSpPr>
          <p:spPr>
            <a:xfrm>
              <a:off x="5691469" y="4360208"/>
              <a:ext cx="342900" cy="57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 b="1" dirty="0">
                  <a:solidFill>
                    <a:srgbClr val="FFFF00"/>
                  </a:solidFill>
                </a:rPr>
                <a:t>COMMON</a:t>
              </a:r>
              <a:endParaRPr lang="en-US" sz="360" b="1" dirty="0">
                <a:solidFill>
                  <a:srgbClr val="FFFF00"/>
                </a:solidFill>
              </a:endParaRPr>
            </a:p>
          </p:txBody>
        </p:sp>
      </p:grpSp>
      <p:sp>
        <p:nvSpPr>
          <p:cNvPr id="13" name="TextBox 12">
            <a:extLst>
              <a:ext uri="{FF2B5EF4-FFF2-40B4-BE49-F238E27FC236}">
                <a16:creationId xmlns:a16="http://schemas.microsoft.com/office/drawing/2014/main" id="{95588958-2EF4-3B31-462D-B7BD2CC1BE10}"/>
              </a:ext>
            </a:extLst>
          </p:cNvPr>
          <p:cNvSpPr txBox="1"/>
          <p:nvPr/>
        </p:nvSpPr>
        <p:spPr>
          <a:xfrm>
            <a:off x="1110103" y="4101592"/>
            <a:ext cx="1548113" cy="400110"/>
          </a:xfrm>
          <a:prstGeom prst="rect">
            <a:avLst/>
          </a:prstGeom>
          <a:solidFill>
            <a:schemeClr val="accent3">
              <a:lumMod val="20000"/>
              <a:lumOff val="80000"/>
            </a:schemeClr>
          </a:solid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KERNEX</a:t>
            </a:r>
          </a:p>
        </p:txBody>
      </p:sp>
      <p:sp>
        <p:nvSpPr>
          <p:cNvPr id="2" name="Rectangle 1">
            <a:extLst>
              <a:ext uri="{FF2B5EF4-FFF2-40B4-BE49-F238E27FC236}">
                <a16:creationId xmlns:a16="http://schemas.microsoft.com/office/drawing/2014/main" id="{8B2E31AB-2128-A1CB-67B1-4288CB7288AC}"/>
              </a:ext>
            </a:extLst>
          </p:cNvPr>
          <p:cNvSpPr/>
          <p:nvPr/>
        </p:nvSpPr>
        <p:spPr>
          <a:xfrm>
            <a:off x="0" y="431082"/>
            <a:ext cx="12192000" cy="65324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DRIVER MACHINE INTERFACE (DMI)</a:t>
            </a:r>
          </a:p>
        </p:txBody>
      </p:sp>
      <p:sp>
        <p:nvSpPr>
          <p:cNvPr id="4" name="Action Button: Go Back or Previous 3">
            <a:hlinkClick r:id="rId10" action="ppaction://hlinksldjump"/>
            <a:extLst>
              <a:ext uri="{FF2B5EF4-FFF2-40B4-BE49-F238E27FC236}">
                <a16:creationId xmlns:a16="http://schemas.microsoft.com/office/drawing/2014/main" id="{3667E7D7-FA1D-45E7-7C29-5EF8755023FA}"/>
              </a:ext>
            </a:extLst>
          </p:cNvPr>
          <p:cNvSpPr/>
          <p:nvPr/>
        </p:nvSpPr>
        <p:spPr>
          <a:xfrm>
            <a:off x="11114865" y="6373788"/>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703EE5E-9CA7-1DEE-5CA5-512BD982DB48}"/>
              </a:ext>
            </a:extLst>
          </p:cNvPr>
          <p:cNvSpPr txBox="1"/>
          <p:nvPr/>
        </p:nvSpPr>
        <p:spPr>
          <a:xfrm>
            <a:off x="69194" y="4534415"/>
            <a:ext cx="10933277" cy="2308324"/>
          </a:xfrm>
          <a:prstGeom prst="rect">
            <a:avLst/>
          </a:prstGeom>
          <a:noFill/>
        </p:spPr>
        <p:txBody>
          <a:bodyPr wrap="square">
            <a:spAutoFit/>
          </a:bodyPr>
          <a:lstStyle/>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Push Buttons </a:t>
            </a:r>
            <a:endParaRPr lang="hi-IN" sz="1800" b="1" dirty="0">
              <a:solidFill>
                <a:srgbClr val="FFFF00"/>
              </a:solidFill>
              <a:effectLst>
                <a:outerShdw blurRad="38100" dist="38100" dir="2700000" algn="tl">
                  <a:srgbClr val="000000">
                    <a:alpha val="43137"/>
                  </a:srgbClr>
                </a:outerShdw>
              </a:effectLst>
              <a:latin typeface="Arial" panose="020B0604020202020204" pitchFamily="34" charset="0"/>
            </a:endParaRPr>
          </a:p>
          <a:p>
            <a:pPr marL="242173" indent="-242173" algn="just">
              <a:buFont typeface="Wingdings" pitchFamily="2" charset="2"/>
              <a:buChar char="Ø"/>
              <a:tabLst>
                <a:tab pos="363260" algn="l"/>
              </a:tabLst>
            </a:pPr>
            <a:r>
              <a:rPr lang="hi-IN" sz="1800" dirty="0">
                <a:latin typeface="Kokila" panose="020B0604020202020204" pitchFamily="34" charset="0"/>
                <a:cs typeface="Kokila" panose="020B0604020202020204" pitchFamily="34" charset="0"/>
              </a:rPr>
              <a:t>इमरजेंसी सिग्नल </a:t>
            </a:r>
            <a:r>
              <a:rPr lang="hi-IN" sz="1800" b="1" dirty="0">
                <a:solidFill>
                  <a:srgbClr val="FFFF00"/>
                </a:solidFill>
                <a:latin typeface="Kokila" panose="020B0604020202020204" pitchFamily="34" charset="0"/>
                <a:cs typeface="Kokila" panose="020B0604020202020204" pitchFamily="34" charset="0"/>
              </a:rPr>
              <a:t>Generate </a:t>
            </a:r>
            <a:r>
              <a:rPr lang="hi-IN" sz="1800" dirty="0">
                <a:latin typeface="Kokila" panose="020B0604020202020204" pitchFamily="34" charset="0"/>
                <a:cs typeface="Kokila" panose="020B0604020202020204" pitchFamily="34" charset="0"/>
              </a:rPr>
              <a:t>करने के लिए </a:t>
            </a:r>
            <a:r>
              <a:rPr lang="hi-IN" sz="1800" b="1" dirty="0">
                <a:solidFill>
                  <a:srgbClr val="FF0000"/>
                </a:solidFill>
                <a:latin typeface="Kokila" panose="020B0604020202020204" pitchFamily="34" charset="0"/>
                <a:cs typeface="Kokila" panose="020B0604020202020204" pitchFamily="34" charset="0"/>
              </a:rPr>
              <a:t>SOS</a:t>
            </a:r>
            <a:r>
              <a:rPr lang="hi-IN" sz="1800" dirty="0">
                <a:latin typeface="Kokila" panose="020B0604020202020204" pitchFamily="34" charset="0"/>
                <a:cs typeface="Kokila" panose="020B0604020202020204" pitchFamily="34" charset="0"/>
              </a:rPr>
              <a:t> के साथ </a:t>
            </a:r>
            <a:r>
              <a:rPr lang="en-US" sz="1800" b="1" dirty="0">
                <a:solidFill>
                  <a:srgbClr val="FFFF00"/>
                </a:solidFill>
                <a:effectLst>
                  <a:outerShdw blurRad="38100" dist="38100" dir="2700000" algn="tl">
                    <a:srgbClr val="000000">
                      <a:alpha val="43137"/>
                    </a:srgbClr>
                  </a:outerShdw>
                </a:effectLst>
                <a:latin typeface="Kokila" panose="020B0604020202020204" pitchFamily="34" charset="0"/>
                <a:cs typeface="Kokila" panose="020B0604020202020204" pitchFamily="34" charset="0"/>
              </a:rPr>
              <a:t>Common</a:t>
            </a:r>
            <a:r>
              <a:rPr lang="hi-IN" sz="1800" dirty="0">
                <a:latin typeface="Kokila" panose="020B0604020202020204" pitchFamily="34" charset="0"/>
                <a:cs typeface="Kokila" panose="020B0604020202020204" pitchFamily="34" charset="0"/>
              </a:rPr>
              <a:t> बटन दबाएँ । </a:t>
            </a:r>
          </a:p>
          <a:p>
            <a:pPr marL="242173" indent="-242173" algn="just">
              <a:buFont typeface="Wingdings" pitchFamily="2" charset="2"/>
              <a:buChar char="Ø"/>
            </a:pPr>
            <a:r>
              <a:rPr lang="hi-IN" sz="1800" dirty="0">
                <a:latin typeface="Kokila" panose="020B0604020202020204" pitchFamily="34" charset="0"/>
                <a:cs typeface="Kokila" panose="020B0604020202020204" pitchFamily="34" charset="0"/>
              </a:rPr>
              <a:t>लोको पायलट द्वारा विभिन्न मोड के T</a:t>
            </a:r>
            <a:r>
              <a:rPr lang="en-US" sz="1800" dirty="0">
                <a:latin typeface="Kokila" panose="020B0604020202020204" pitchFamily="34" charset="0"/>
                <a:cs typeface="Kokila" panose="020B0604020202020204" pitchFamily="34" charset="0"/>
              </a:rPr>
              <a:t>transition</a:t>
            </a:r>
            <a:r>
              <a:rPr lang="hi-IN" sz="1800" dirty="0">
                <a:latin typeface="Kokila" panose="020B0604020202020204" pitchFamily="34" charset="0"/>
                <a:cs typeface="Kokila" panose="020B0604020202020204" pitchFamily="34" charset="0"/>
              </a:rPr>
              <a:t> के दौरान </a:t>
            </a:r>
            <a:r>
              <a:rPr lang="en-US" sz="1800" b="1" dirty="0">
                <a:solidFill>
                  <a:srgbClr val="FFFF00"/>
                </a:solidFill>
                <a:latin typeface="Kokila" panose="020B0604020202020204" pitchFamily="34" charset="0"/>
                <a:cs typeface="Kokila" panose="020B0604020202020204" pitchFamily="34" charset="0"/>
              </a:rPr>
              <a:t>Acknowledge</a:t>
            </a:r>
            <a:r>
              <a:rPr lang="hi-IN" sz="1800" b="1" dirty="0">
                <a:solidFill>
                  <a:srgbClr val="FFFF00"/>
                </a:solidFill>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अथवा </a:t>
            </a:r>
            <a:r>
              <a:rPr lang="hi-IN" sz="1800" b="1" dirty="0">
                <a:solidFill>
                  <a:srgbClr val="FFFF00"/>
                </a:solidFill>
                <a:latin typeface="Kokila" panose="020B0604020202020204" pitchFamily="34" charset="0"/>
                <a:cs typeface="Kokila" panose="020B0604020202020204" pitchFamily="34" charset="0"/>
              </a:rPr>
              <a:t>केन्सल</a:t>
            </a:r>
            <a:r>
              <a:rPr lang="hi-IN" sz="1800" dirty="0">
                <a:solidFill>
                  <a:srgbClr val="FFFF00"/>
                </a:solidFill>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करने के लिए </a:t>
            </a:r>
            <a:r>
              <a:rPr lang="hi-IN" sz="1800" b="1" dirty="0">
                <a:solidFill>
                  <a:srgbClr val="FF0000"/>
                </a:solidFill>
                <a:latin typeface="Kokila" panose="020B0604020202020204" pitchFamily="34" charset="0"/>
                <a:cs typeface="Kokila" panose="020B0604020202020204" pitchFamily="34" charset="0"/>
              </a:rPr>
              <a:t>A</a:t>
            </a:r>
            <a:r>
              <a:rPr lang="en-US" sz="1800" b="1" dirty="0">
                <a:solidFill>
                  <a:srgbClr val="FF0000"/>
                </a:solidFill>
                <a:latin typeface="Kokila" panose="020B0604020202020204" pitchFamily="34" charset="0"/>
                <a:cs typeface="Kokila" panose="020B0604020202020204" pitchFamily="34" charset="0"/>
              </a:rPr>
              <a:t>ck</a:t>
            </a:r>
            <a:r>
              <a:rPr lang="hi-IN" sz="1800" b="1" dirty="0">
                <a:solidFill>
                  <a:srgbClr val="FF0000"/>
                </a:solidFill>
                <a:latin typeface="Kokila" panose="020B0604020202020204" pitchFamily="34" charset="0"/>
                <a:cs typeface="Kokila" panose="020B0604020202020204" pitchFamily="34" charset="0"/>
              </a:rPr>
              <a:t>/Can </a:t>
            </a:r>
            <a:r>
              <a:rPr lang="hi-IN" sz="1800" dirty="0">
                <a:latin typeface="Kokila" panose="020B0604020202020204" pitchFamily="34" charset="0"/>
                <a:cs typeface="Kokila" panose="020B0604020202020204" pitchFamily="34" charset="0"/>
              </a:rPr>
              <a:t>के साथ </a:t>
            </a:r>
            <a:r>
              <a:rPr lang="en-US" sz="1800" b="1" dirty="0">
                <a:solidFill>
                  <a:srgbClr val="FF0000"/>
                </a:solidFill>
                <a:latin typeface="Kokila" panose="020B0604020202020204" pitchFamily="34" charset="0"/>
                <a:cs typeface="Kokila" panose="020B0604020202020204" pitchFamily="34" charset="0"/>
              </a:rPr>
              <a:t>Common</a:t>
            </a:r>
            <a:r>
              <a:rPr lang="hi-IN" sz="1800" dirty="0">
                <a:latin typeface="Kokila" panose="020B0604020202020204" pitchFamily="34" charset="0"/>
                <a:cs typeface="Kokila" panose="020B0604020202020204" pitchFamily="34" charset="0"/>
              </a:rPr>
              <a:t> बटन दबाएँ ।  </a:t>
            </a:r>
            <a:r>
              <a:rPr lang="en-US" sz="1800" dirty="0">
                <a:latin typeface="Kokila" panose="020B0604020202020204" pitchFamily="34" charset="0"/>
                <a:cs typeface="Kokila" panose="020B0604020202020204" pitchFamily="34" charset="0"/>
              </a:rPr>
              <a:t> </a:t>
            </a:r>
            <a:endParaRPr lang="hi-IN" sz="1800" dirty="0">
              <a:latin typeface="Kokila" panose="020B0604020202020204" pitchFamily="34" charset="0"/>
              <a:cs typeface="Kokila" panose="020B0604020202020204" pitchFamily="34" charset="0"/>
            </a:endParaRPr>
          </a:p>
          <a:p>
            <a:pPr marL="242173" indent="-242173" algn="just">
              <a:buFont typeface="Wingdings" pitchFamily="2" charset="2"/>
              <a:buChar char="Ø"/>
            </a:pPr>
            <a:r>
              <a:rPr lang="hi-IN" sz="1800" dirty="0">
                <a:latin typeface="Kokila" panose="020B0604020202020204" pitchFamily="34" charset="0"/>
                <a:cs typeface="Kokila" panose="020B0604020202020204" pitchFamily="34" charset="0"/>
              </a:rPr>
              <a:t>Generate हुए </a:t>
            </a:r>
            <a:r>
              <a:rPr lang="hi-IN" sz="1800" b="1" dirty="0">
                <a:solidFill>
                  <a:srgbClr val="FF0000"/>
                </a:solidFill>
                <a:latin typeface="Kokila" panose="020B0604020202020204" pitchFamily="34" charset="0"/>
                <a:cs typeface="Kokila" panose="020B0604020202020204" pitchFamily="34" charset="0"/>
              </a:rPr>
              <a:t>SOS</a:t>
            </a:r>
            <a:r>
              <a:rPr lang="hi-IN" sz="1800" dirty="0">
                <a:latin typeface="Kokila" panose="020B0604020202020204" pitchFamily="34" charset="0"/>
                <a:cs typeface="Kokila" panose="020B0604020202020204" pitchFamily="34" charset="0"/>
              </a:rPr>
              <a:t> मैसेज को रोकने के लिए </a:t>
            </a:r>
            <a:r>
              <a:rPr lang="en-US" sz="1800" b="1" dirty="0">
                <a:solidFill>
                  <a:srgbClr val="FF0000"/>
                </a:solidFill>
                <a:latin typeface="Kokila" panose="020B0604020202020204" pitchFamily="34" charset="0"/>
                <a:cs typeface="Kokila" panose="020B0604020202020204" pitchFamily="34" charset="0"/>
              </a:rPr>
              <a:t>Common</a:t>
            </a:r>
            <a:r>
              <a:rPr lang="hi-IN" sz="1800" dirty="0">
                <a:latin typeface="Kokila" panose="020B0604020202020204" pitchFamily="34" charset="0"/>
                <a:cs typeface="Kokila" panose="020B0604020202020204" pitchFamily="34" charset="0"/>
              </a:rPr>
              <a:t> के साथ </a:t>
            </a:r>
            <a:r>
              <a:rPr lang="en-US" sz="1800" b="1" dirty="0">
                <a:solidFill>
                  <a:srgbClr val="FF0000"/>
                </a:solidFill>
                <a:latin typeface="Kokila" panose="020B0604020202020204" pitchFamily="34" charset="0"/>
                <a:cs typeface="Kokila" panose="020B0604020202020204" pitchFamily="34" charset="0"/>
              </a:rPr>
              <a:t>ACK</a:t>
            </a:r>
            <a:r>
              <a:rPr lang="hi-IN" sz="1800" b="1" dirty="0">
                <a:solidFill>
                  <a:srgbClr val="FF0000"/>
                </a:solidFill>
                <a:latin typeface="Kokila" panose="020B0604020202020204" pitchFamily="34" charset="0"/>
                <a:cs typeface="Kokila" panose="020B0604020202020204" pitchFamily="34" charset="0"/>
              </a:rPr>
              <a:t>/C</a:t>
            </a:r>
            <a:r>
              <a:rPr lang="en-US" sz="1800" b="1" dirty="0">
                <a:solidFill>
                  <a:srgbClr val="FF0000"/>
                </a:solidFill>
                <a:latin typeface="Kokila" panose="020B0604020202020204" pitchFamily="34" charset="0"/>
                <a:cs typeface="Kokila" panose="020B0604020202020204" pitchFamily="34" charset="0"/>
              </a:rPr>
              <a:t>ANCEL</a:t>
            </a:r>
            <a:r>
              <a:rPr lang="hi-IN" sz="1800" b="1" dirty="0">
                <a:solidFill>
                  <a:srgbClr val="FF0000"/>
                </a:solidFill>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पुश बटन को दबाएँ । </a:t>
            </a:r>
            <a:endParaRPr lang="en-US" sz="1800" dirty="0">
              <a:latin typeface="Kokila" panose="020B0604020202020204" pitchFamily="34" charset="0"/>
              <a:cs typeface="Kokila" panose="020B0604020202020204" pitchFamily="34" charset="0"/>
            </a:endParaRPr>
          </a:p>
          <a:p>
            <a:pPr algn="just"/>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Indicators </a:t>
            </a:r>
            <a:endParaRPr lang="hi-IN" sz="1800" b="1" dirty="0">
              <a:solidFill>
                <a:srgbClr val="FFFF00"/>
              </a:solidFill>
              <a:effectLst>
                <a:outerShdw blurRad="38100" dist="38100" dir="2700000" algn="tl">
                  <a:srgbClr val="000000">
                    <a:alpha val="43137"/>
                  </a:srgbClr>
                </a:outerShdw>
              </a:effectLst>
              <a:latin typeface="Arial" panose="020B0604020202020204" pitchFamily="34" charset="0"/>
            </a:endParaRPr>
          </a:p>
          <a:p>
            <a:pPr marL="121087" indent="-121087" algn="just">
              <a:buFont typeface="Arial" pitchFamily="34" charset="0"/>
              <a:buChar char="•"/>
            </a:pPr>
            <a:r>
              <a:rPr lang="en-US" sz="1800" dirty="0">
                <a:latin typeface="Kokila" panose="020B0604020202020204" pitchFamily="34" charset="0"/>
                <a:cs typeface="Kokila" panose="020B0604020202020204" pitchFamily="34" charset="0"/>
              </a:rPr>
              <a:t>System Health Status: </a:t>
            </a:r>
            <a:r>
              <a:rPr lang="hi-IN" sz="1800" dirty="0">
                <a:latin typeface="Kokila" panose="020B0604020202020204" pitchFamily="34" charset="0"/>
                <a:cs typeface="Kokila" panose="020B0604020202020204" pitchFamily="34" charset="0"/>
              </a:rPr>
              <a:t>System यदि Healthy है तो LED में</a:t>
            </a:r>
            <a:r>
              <a:rPr lang="hi-IN" sz="1800" b="1" dirty="0">
                <a:solidFill>
                  <a:srgbClr val="00B050"/>
                </a:solidFill>
                <a:latin typeface="Kokila" panose="020B0604020202020204" pitchFamily="34" charset="0"/>
                <a:cs typeface="Kokila" panose="020B0604020202020204" pitchFamily="34" charset="0"/>
              </a:rPr>
              <a:t> Green </a:t>
            </a:r>
            <a:r>
              <a:rPr lang="hi-IN" sz="1800" dirty="0">
                <a:latin typeface="Kokila" panose="020B0604020202020204" pitchFamily="34" charset="0"/>
                <a:cs typeface="Kokila" panose="020B0604020202020204" pitchFamily="34" charset="0"/>
              </a:rPr>
              <a:t>लाइट जलेगी अन्यथा </a:t>
            </a:r>
            <a:r>
              <a:rPr lang="hi-IN" sz="1800" b="1" dirty="0">
                <a:solidFill>
                  <a:srgbClr val="FF0000"/>
                </a:solidFill>
                <a:latin typeface="Kokila" panose="020B0604020202020204" pitchFamily="34" charset="0"/>
                <a:cs typeface="Kokila" panose="020B0604020202020204" pitchFamily="34" charset="0"/>
              </a:rPr>
              <a:t>लाल लाइट </a:t>
            </a:r>
            <a:r>
              <a:rPr lang="hi-IN" sz="1800" dirty="0">
                <a:latin typeface="Kokila" panose="020B0604020202020204" pitchFamily="34" charset="0"/>
                <a:cs typeface="Kokila" panose="020B0604020202020204" pitchFamily="34" charset="0"/>
              </a:rPr>
              <a:t>जलेगी</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a:t>
            </a:r>
            <a:r>
              <a:rPr lang="en-US" sz="1800" dirty="0">
                <a:latin typeface="Kokila" panose="020B0604020202020204" pitchFamily="34" charset="0"/>
                <a:cs typeface="Kokila" panose="020B0604020202020204" pitchFamily="34" charset="0"/>
              </a:rPr>
              <a:t> </a:t>
            </a:r>
            <a:endParaRPr lang="hi-IN" sz="1800" dirty="0">
              <a:latin typeface="Kokila" panose="020B0604020202020204" pitchFamily="34" charset="0"/>
              <a:cs typeface="Kokila" panose="020B0604020202020204" pitchFamily="34" charset="0"/>
            </a:endParaRPr>
          </a:p>
          <a:p>
            <a:pPr marL="121087" indent="-121087" algn="just">
              <a:buFont typeface="Arial" pitchFamily="34" charset="0"/>
              <a:buChar char="•"/>
            </a:pPr>
            <a:r>
              <a:rPr lang="en-US" sz="1800" dirty="0">
                <a:latin typeface="Kokila" panose="020B0604020202020204" pitchFamily="34" charset="0"/>
                <a:cs typeface="Kokila" panose="020B0604020202020204" pitchFamily="34" charset="0"/>
              </a:rPr>
              <a:t>S</a:t>
            </a:r>
            <a:r>
              <a:rPr lang="hi-IN" sz="1800" dirty="0">
                <a:latin typeface="Kokila" panose="020B0604020202020204" pitchFamily="34" charset="0"/>
                <a:cs typeface="Kokila" panose="020B0604020202020204" pitchFamily="34" charset="0"/>
              </a:rPr>
              <a:t>O</a:t>
            </a:r>
            <a:r>
              <a:rPr lang="en-US" sz="1800" dirty="0">
                <a:latin typeface="Kokila" panose="020B0604020202020204" pitchFamily="34" charset="0"/>
                <a:cs typeface="Kokila" panose="020B0604020202020204" pitchFamily="34" charset="0"/>
              </a:rPr>
              <a:t>S Status: </a:t>
            </a:r>
            <a:r>
              <a:rPr lang="hi-IN" sz="1800" dirty="0">
                <a:latin typeface="Kokila" panose="020B0604020202020204" pitchFamily="34" charset="0"/>
                <a:cs typeface="Kokila" panose="020B0604020202020204" pitchFamily="34" charset="0"/>
              </a:rPr>
              <a:t>जब SOS ट्रांसमिट नहीं किया गया है तो LED में </a:t>
            </a:r>
            <a:r>
              <a:rPr lang="en-US" sz="1800" b="1" dirty="0">
                <a:solidFill>
                  <a:srgbClr val="00B050"/>
                </a:solidFill>
                <a:latin typeface="Kokila" panose="020B0604020202020204" pitchFamily="34" charset="0"/>
                <a:cs typeface="Kokila" panose="020B0604020202020204" pitchFamily="34" charset="0"/>
              </a:rPr>
              <a:t>Green</a:t>
            </a:r>
            <a:r>
              <a:rPr lang="hi-IN" sz="1800" b="1" dirty="0">
                <a:solidFill>
                  <a:srgbClr val="00B050"/>
                </a:solidFill>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लाइट जलेगी अन्यथा </a:t>
            </a:r>
            <a:r>
              <a:rPr lang="hi-IN" sz="1800" b="1" dirty="0">
                <a:solidFill>
                  <a:srgbClr val="FF0000"/>
                </a:solidFill>
                <a:latin typeface="Kokila" panose="020B0604020202020204" pitchFamily="34" charset="0"/>
                <a:cs typeface="Kokila" panose="020B0604020202020204" pitchFamily="34" charset="0"/>
              </a:rPr>
              <a:t>लाल लाइट </a:t>
            </a:r>
            <a:r>
              <a:rPr lang="hi-IN" sz="1800" dirty="0">
                <a:latin typeface="Kokila" panose="020B0604020202020204" pitchFamily="34" charset="0"/>
                <a:cs typeface="Kokila" panose="020B0604020202020204" pitchFamily="34" charset="0"/>
              </a:rPr>
              <a:t>जलेगी</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a:t>
            </a:r>
            <a:endParaRPr lang="en-US" dirty="0">
              <a:solidFill>
                <a:srgbClr val="FF0000"/>
              </a:solidFill>
              <a:latin typeface="Kokila" panose="020B0604020202020204" pitchFamily="34" charset="0"/>
              <a:cs typeface="Kokila" panose="020B0604020202020204" pitchFamily="34" charset="0"/>
            </a:endParaRPr>
          </a:p>
          <a:p>
            <a:r>
              <a:rPr lang="en-US" sz="1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Switches </a:t>
            </a:r>
            <a:r>
              <a:rPr lang="en-US"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1800" dirty="0">
                <a:latin typeface="Kokila" panose="020B0604020202020204" pitchFamily="34" charset="0"/>
                <a:cs typeface="Kokila" panose="020B0604020202020204" pitchFamily="34" charset="0"/>
              </a:rPr>
              <a:t>Leading / Non</a:t>
            </a:r>
            <a:r>
              <a:rPr lang="hi-IN" sz="1800" dirty="0">
                <a:latin typeface="Kokila" panose="020B0604020202020204" pitchFamily="34" charset="0"/>
                <a:cs typeface="Kokila" panose="020B0604020202020204" pitchFamily="34" charset="0"/>
              </a:rPr>
              <a:t>-</a:t>
            </a:r>
            <a:r>
              <a:rPr lang="en-US" sz="1800" dirty="0">
                <a:latin typeface="Kokila" panose="020B0604020202020204" pitchFamily="34" charset="0"/>
                <a:cs typeface="Kokila" panose="020B0604020202020204" pitchFamily="34" charset="0"/>
              </a:rPr>
              <a:t>leading Mode </a:t>
            </a:r>
            <a:r>
              <a:rPr lang="hi-IN" sz="1800" dirty="0">
                <a:latin typeface="Kokila" panose="020B0604020202020204" pitchFamily="34" charset="0"/>
                <a:cs typeface="Kokila" panose="020B0604020202020204" pitchFamily="34" charset="0"/>
              </a:rPr>
              <a:t>(NL)</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MU लोको में</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Operation </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Mode को</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चेंज</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करने के लिए</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 अकेले लोको में दोनों केब में लीडिंग पोजीशन पर रहेगा</a:t>
            </a:r>
            <a:r>
              <a:rPr lang="en-US" sz="1800" dirty="0">
                <a:latin typeface="Kokila" panose="020B0604020202020204" pitchFamily="34" charset="0"/>
                <a:cs typeface="Kokila" panose="020B0604020202020204" pitchFamily="34" charset="0"/>
              </a:rPr>
              <a:t> </a:t>
            </a:r>
            <a:r>
              <a:rPr lang="hi-IN" sz="1800" dirty="0">
                <a:latin typeface="Kokila" panose="020B0604020202020204" pitchFamily="34" charset="0"/>
                <a:cs typeface="Kokila" panose="020B0604020202020204" pitchFamily="34" charset="0"/>
              </a:rPr>
              <a:t>।</a:t>
            </a:r>
            <a:r>
              <a:rPr lang="en-US" sz="1800" dirty="0">
                <a:latin typeface="Kokila" panose="020B0604020202020204" pitchFamily="34" charset="0"/>
                <a:cs typeface="Kokila"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07A5-C01B-436E-CD4D-4486FC5595E4}"/>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DFF571B1-7147-1E56-77A6-51A407DD19CA}"/>
              </a:ext>
            </a:extLst>
          </p:cNvPr>
          <p:cNvGrpSpPr/>
          <p:nvPr/>
        </p:nvGrpSpPr>
        <p:grpSpPr>
          <a:xfrm>
            <a:off x="3191" y="-27383"/>
            <a:ext cx="12192000" cy="533410"/>
            <a:chOff x="582104" y="247141"/>
            <a:chExt cx="8021955" cy="923925"/>
          </a:xfrm>
          <a:solidFill>
            <a:srgbClr val="FFC000"/>
          </a:solidFill>
        </p:grpSpPr>
        <p:sp>
          <p:nvSpPr>
            <p:cNvPr id="3" name="object 3">
              <a:extLst>
                <a:ext uri="{FF2B5EF4-FFF2-40B4-BE49-F238E27FC236}">
                  <a16:creationId xmlns:a16="http://schemas.microsoft.com/office/drawing/2014/main" id="{F5728CEB-A624-C577-642C-4A1199E2ECB4}"/>
                </a:ext>
              </a:extLst>
            </p:cNvPr>
            <p:cNvSpPr/>
            <p:nvPr/>
          </p:nvSpPr>
          <p:spPr>
            <a:xfrm>
              <a:off x="609599" y="274637"/>
              <a:ext cx="7966709" cy="868680"/>
            </a:xfrm>
            <a:custGeom>
              <a:avLst/>
              <a:gdLst/>
              <a:ahLst/>
              <a:cxnLst/>
              <a:rect l="l" t="t" r="r" b="b"/>
              <a:pathLst>
                <a:path w="7966709" h="868680">
                  <a:moveTo>
                    <a:pt x="7966329" y="0"/>
                  </a:moveTo>
                  <a:lnTo>
                    <a:pt x="0" y="0"/>
                  </a:lnTo>
                  <a:lnTo>
                    <a:pt x="0" y="868362"/>
                  </a:lnTo>
                  <a:lnTo>
                    <a:pt x="7966329" y="868362"/>
                  </a:lnTo>
                  <a:lnTo>
                    <a:pt x="7966329" y="0"/>
                  </a:lnTo>
                  <a:close/>
                </a:path>
              </a:pathLst>
            </a:custGeom>
            <a:grpFill/>
          </p:spPr>
          <p:txBody>
            <a:bodyPr wrap="square" lIns="0" tIns="0" rIns="0" bIns="0" rtlCol="0"/>
            <a:lstStyle/>
            <a:p>
              <a:endParaRPr/>
            </a:p>
          </p:txBody>
        </p:sp>
        <p:sp>
          <p:nvSpPr>
            <p:cNvPr id="4" name="object 4">
              <a:extLst>
                <a:ext uri="{FF2B5EF4-FFF2-40B4-BE49-F238E27FC236}">
                  <a16:creationId xmlns:a16="http://schemas.microsoft.com/office/drawing/2014/main" id="{843ECE65-8B0B-1B31-A783-2721C5EB88B0}"/>
                </a:ext>
              </a:extLst>
            </p:cNvPr>
            <p:cNvSpPr/>
            <p:nvPr/>
          </p:nvSpPr>
          <p:spPr>
            <a:xfrm>
              <a:off x="582104" y="247141"/>
              <a:ext cx="8021955" cy="923925"/>
            </a:xfrm>
            <a:custGeom>
              <a:avLst/>
              <a:gdLst/>
              <a:ahLst/>
              <a:cxnLst/>
              <a:rect l="l" t="t" r="r" b="b"/>
              <a:pathLst>
                <a:path w="8021955" h="923925">
                  <a:moveTo>
                    <a:pt x="7993824" y="0"/>
                  </a:moveTo>
                  <a:lnTo>
                    <a:pt x="27495" y="0"/>
                  </a:lnTo>
                  <a:lnTo>
                    <a:pt x="16791" y="2162"/>
                  </a:lnTo>
                  <a:lnTo>
                    <a:pt x="8051" y="8064"/>
                  </a:lnTo>
                  <a:lnTo>
                    <a:pt x="2160" y="16823"/>
                  </a:lnTo>
                  <a:lnTo>
                    <a:pt x="0" y="27558"/>
                  </a:lnTo>
                  <a:lnTo>
                    <a:pt x="0" y="895857"/>
                  </a:lnTo>
                  <a:lnTo>
                    <a:pt x="2160" y="906593"/>
                  </a:lnTo>
                  <a:lnTo>
                    <a:pt x="8051" y="915352"/>
                  </a:lnTo>
                  <a:lnTo>
                    <a:pt x="16791" y="921254"/>
                  </a:lnTo>
                  <a:lnTo>
                    <a:pt x="27495" y="923416"/>
                  </a:lnTo>
                  <a:lnTo>
                    <a:pt x="7993824" y="923416"/>
                  </a:lnTo>
                  <a:lnTo>
                    <a:pt x="8004559" y="921254"/>
                  </a:lnTo>
                  <a:lnTo>
                    <a:pt x="8013319" y="915352"/>
                  </a:lnTo>
                  <a:lnTo>
                    <a:pt x="8019220" y="906593"/>
                  </a:lnTo>
                  <a:lnTo>
                    <a:pt x="8021383" y="895857"/>
                  </a:lnTo>
                  <a:lnTo>
                    <a:pt x="8021383" y="890396"/>
                  </a:lnTo>
                  <a:lnTo>
                    <a:pt x="32994" y="890396"/>
                  </a:lnTo>
                  <a:lnTo>
                    <a:pt x="32994" y="33019"/>
                  </a:lnTo>
                  <a:lnTo>
                    <a:pt x="8021383" y="33019"/>
                  </a:lnTo>
                  <a:lnTo>
                    <a:pt x="8021383" y="27558"/>
                  </a:lnTo>
                  <a:lnTo>
                    <a:pt x="8019220" y="16823"/>
                  </a:lnTo>
                  <a:lnTo>
                    <a:pt x="8013318" y="8064"/>
                  </a:lnTo>
                  <a:lnTo>
                    <a:pt x="8004559" y="2162"/>
                  </a:lnTo>
                  <a:lnTo>
                    <a:pt x="7993824" y="0"/>
                  </a:lnTo>
                  <a:close/>
                </a:path>
                <a:path w="8021955" h="923925">
                  <a:moveTo>
                    <a:pt x="8021383" y="33019"/>
                  </a:moveTo>
                  <a:lnTo>
                    <a:pt x="7988363" y="33019"/>
                  </a:lnTo>
                  <a:lnTo>
                    <a:pt x="7988363" y="890396"/>
                  </a:lnTo>
                  <a:lnTo>
                    <a:pt x="8021383" y="890396"/>
                  </a:lnTo>
                  <a:lnTo>
                    <a:pt x="8021383" y="33019"/>
                  </a:lnTo>
                  <a:close/>
                </a:path>
                <a:path w="8021955" h="923925">
                  <a:moveTo>
                    <a:pt x="7977314" y="43941"/>
                  </a:moveTo>
                  <a:lnTo>
                    <a:pt x="43992" y="43941"/>
                  </a:lnTo>
                  <a:lnTo>
                    <a:pt x="43992" y="879347"/>
                  </a:lnTo>
                  <a:lnTo>
                    <a:pt x="7977314" y="879347"/>
                  </a:lnTo>
                  <a:lnTo>
                    <a:pt x="7977314" y="868298"/>
                  </a:lnTo>
                  <a:lnTo>
                    <a:pt x="54990" y="868298"/>
                  </a:lnTo>
                  <a:lnTo>
                    <a:pt x="54990" y="54990"/>
                  </a:lnTo>
                  <a:lnTo>
                    <a:pt x="7977314" y="54990"/>
                  </a:lnTo>
                  <a:lnTo>
                    <a:pt x="7977314" y="43941"/>
                  </a:lnTo>
                  <a:close/>
                </a:path>
                <a:path w="8021955" h="923925">
                  <a:moveTo>
                    <a:pt x="7977314" y="54990"/>
                  </a:moveTo>
                  <a:lnTo>
                    <a:pt x="7966392" y="54990"/>
                  </a:lnTo>
                  <a:lnTo>
                    <a:pt x="7966392" y="868298"/>
                  </a:lnTo>
                  <a:lnTo>
                    <a:pt x="7977314" y="868298"/>
                  </a:lnTo>
                  <a:lnTo>
                    <a:pt x="7977314" y="54990"/>
                  </a:lnTo>
                  <a:close/>
                </a:path>
              </a:pathLst>
            </a:custGeom>
            <a:grpFill/>
          </p:spPr>
          <p:txBody>
            <a:bodyPr wrap="square" lIns="0" tIns="0" rIns="0" bIns="0" rtlCol="0"/>
            <a:lstStyle/>
            <a:p>
              <a:endParaRPr/>
            </a:p>
          </p:txBody>
        </p:sp>
      </p:grpSp>
      <p:sp>
        <p:nvSpPr>
          <p:cNvPr id="7" name="TextBox 6">
            <a:extLst>
              <a:ext uri="{FF2B5EF4-FFF2-40B4-BE49-F238E27FC236}">
                <a16:creationId xmlns:a16="http://schemas.microsoft.com/office/drawing/2014/main" id="{6F9D1F1B-B3FE-7A2D-5856-296F54DF9982}"/>
              </a:ext>
            </a:extLst>
          </p:cNvPr>
          <p:cNvSpPr txBox="1"/>
          <p:nvPr/>
        </p:nvSpPr>
        <p:spPr>
          <a:xfrm>
            <a:off x="239349" y="-27383"/>
            <a:ext cx="11952651" cy="646331"/>
          </a:xfrm>
          <a:prstGeom prst="rect">
            <a:avLst/>
          </a:prstGeom>
          <a:noFill/>
        </p:spPr>
        <p:txBody>
          <a:bodyPr wrap="square" rtlCol="0">
            <a:spAutoFit/>
          </a:bodyPr>
          <a:lstStyle/>
          <a:p>
            <a:pPr algn="ctr"/>
            <a:r>
              <a:rPr lang="hi-IN" sz="36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लोको कवच चालू करने की विधि </a:t>
            </a:r>
            <a:endParaRPr lang="en-US" sz="20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6" name="TextBox 5">
            <a:extLst>
              <a:ext uri="{FF2B5EF4-FFF2-40B4-BE49-F238E27FC236}">
                <a16:creationId xmlns:a16="http://schemas.microsoft.com/office/drawing/2014/main" id="{D6FB0512-00CD-2B7B-4AE1-290D8D72FDD9}"/>
              </a:ext>
            </a:extLst>
          </p:cNvPr>
          <p:cNvSpPr txBox="1"/>
          <p:nvPr/>
        </p:nvSpPr>
        <p:spPr>
          <a:xfrm>
            <a:off x="40843" y="540275"/>
            <a:ext cx="11916856" cy="6232475"/>
          </a:xfrm>
          <a:prstGeom prst="rect">
            <a:avLst/>
          </a:prstGeom>
          <a:noFill/>
        </p:spPr>
        <p:txBody>
          <a:bodyPr wrap="square">
            <a:spAutoFit/>
          </a:bodyPr>
          <a:lstStyle/>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लोको केब का चयन कर लें व लोको को  सामान्य तरीके से इनरजाइज करें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MR /BP प्रेशर पूरा आने पर कवच सिस्टम को चालू करें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यदि HBL या KERNEX का BIU लगा हो तो MR व BP कॉक को ओपन कर लें । (केवल IRAB वाले लोको में )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यदि MEDHA का BIU लगा हो तो MR व EM कॉक को ओपन कर लें  (केवल IRAB वाले लोको में)।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E-70 ब्रेक सिस्टम वाले लोको में A-9 वाल्व के नीचे लगे </a:t>
            </a:r>
            <a:r>
              <a:rPr lang="hi-IN" sz="1900" dirty="0">
                <a:latin typeface="Kokila" panose="020B0604020202020204" pitchFamily="34" charset="0"/>
                <a:cs typeface="Kokila" panose="020B0604020202020204" pitchFamily="34" charset="0"/>
                <a:hlinkClick r:id="" action="ppaction://noaction"/>
              </a:rPr>
              <a:t>EB कॉक </a:t>
            </a:r>
            <a:r>
              <a:rPr lang="hi-IN" sz="1900" dirty="0">
                <a:latin typeface="Kokila" panose="020B0604020202020204" pitchFamily="34" charset="0"/>
                <a:cs typeface="Kokila" panose="020B0604020202020204" pitchFamily="34" charset="0"/>
              </a:rPr>
              <a:t>को दोनों केब में खोल दे और SA9 के नीचे हॉर्न का अतिरिक्त हॉर्न कॉक खुला होना सुनिश्चित करें । (MEDHA में दोनों केब का A-9 वाल्व के नीचे वाला कॉक खुला सुनिश्चित करें ।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hlinkClick r:id="" action="ppaction://noaction"/>
              </a:rPr>
              <a:t>DMI व TICAS के MCBs </a:t>
            </a:r>
            <a:r>
              <a:rPr lang="hi-IN" sz="1900" dirty="0">
                <a:latin typeface="Kokila" panose="020B0604020202020204" pitchFamily="34" charset="0"/>
                <a:cs typeface="Kokila" panose="020B0604020202020204" pitchFamily="34" charset="0"/>
              </a:rPr>
              <a:t>को ऑन कर लें । जब केब में कवच का DMI स्क्रीन चालू होकर कम्युनिकेशन लिंक फ़ेल्युर का मैसेज आए तब को </a:t>
            </a:r>
            <a:r>
              <a:rPr lang="hi-IN" sz="1900" dirty="0">
                <a:latin typeface="Kokila" panose="020B0604020202020204" pitchFamily="34" charset="0"/>
                <a:cs typeface="Kokila" panose="020B0604020202020204" pitchFamily="34" charset="0"/>
                <a:hlinkClick r:id="" action="ppaction://noaction"/>
              </a:rPr>
              <a:t>TCAS आइसोलेशन स्विच </a:t>
            </a:r>
            <a:r>
              <a:rPr lang="hi-IN" sz="1900" dirty="0">
                <a:latin typeface="Kokila" panose="020B0604020202020204" pitchFamily="34" charset="0"/>
                <a:cs typeface="Kokila" panose="020B0604020202020204" pitchFamily="34" charset="0"/>
              </a:rPr>
              <a:t>को नॉर्मल पोजीशन पर करें।</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लोको की स्थिति के अनुसार Leading/Non-Leading सिलेक्ट स्विच की पोजीशन बदली कर लें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अब सिस्टम  के BOOT-UP/</a:t>
            </a:r>
            <a:r>
              <a:rPr lang="en-US" sz="1900" dirty="0">
                <a:latin typeface="Kokila" panose="020B0604020202020204" pitchFamily="34" charset="0"/>
                <a:cs typeface="Kokila" panose="020B0604020202020204" pitchFamily="34" charset="0"/>
              </a:rPr>
              <a:t>Self Test</a:t>
            </a:r>
            <a:r>
              <a:rPr lang="hi-IN" sz="1900" dirty="0">
                <a:latin typeface="Kokila" panose="020B0604020202020204" pitchFamily="34" charset="0"/>
                <a:cs typeface="Kokila" panose="020B0604020202020204" pitchFamily="34" charset="0"/>
              </a:rPr>
              <a:t> होने का इंतजार करें । </a:t>
            </a:r>
            <a:endParaRPr lang="en-US" sz="1900" dirty="0">
              <a:latin typeface="Kokila" panose="020B0604020202020204" pitchFamily="34" charset="0"/>
              <a:cs typeface="Kokila" panose="020B0604020202020204" pitchFamily="34" charset="0"/>
            </a:endParaRPr>
          </a:p>
          <a:p>
            <a:pPr marL="233357" indent="-233357" algn="just">
              <a:buFont typeface="Arial" panose="020B0604020202020204" pitchFamily="34" charset="0"/>
              <a:buChar char="•"/>
            </a:pPr>
            <a:r>
              <a:rPr lang="en-IN" sz="1900" dirty="0">
                <a:latin typeface="Kokila" panose="020B0604020202020204" pitchFamily="34" charset="0"/>
                <a:cs typeface="Kokila" panose="020B0604020202020204" pitchFamily="34" charset="0"/>
              </a:rPr>
              <a:t>  Self Test</a:t>
            </a:r>
            <a:r>
              <a:rPr lang="hi-IN" sz="1900" dirty="0">
                <a:latin typeface="Kokila" panose="020B0604020202020204" pitchFamily="34" charset="0"/>
                <a:cs typeface="Kokila" panose="020B0604020202020204" pitchFamily="34" charset="0"/>
              </a:rPr>
              <a:t> के दौरान ब्रेक इंटरफ़ेस</a:t>
            </a:r>
            <a:r>
              <a:rPr lang="en-IN" sz="1900" dirty="0">
                <a:latin typeface="Kokila" panose="020B0604020202020204" pitchFamily="34" charset="0"/>
                <a:cs typeface="Kokila" panose="020B0604020202020204" pitchFamily="34" charset="0"/>
              </a:rPr>
              <a:t>, </a:t>
            </a:r>
            <a:r>
              <a:rPr lang="en-US" sz="1900" dirty="0">
                <a:latin typeface="Kokila" panose="020B0604020202020204" pitchFamily="34" charset="0"/>
                <a:cs typeface="Kokila" panose="020B0604020202020204" pitchFamily="34" charset="0"/>
              </a:rPr>
              <a:t>Normal Brake, Full-Service Brake, </a:t>
            </a:r>
            <a:r>
              <a:rPr lang="en-US" sz="1900" dirty="0">
                <a:latin typeface="Kokila" panose="020B0604020202020204" pitchFamily="34" charset="0"/>
                <a:cs typeface="Kokila" panose="020B0604020202020204" pitchFamily="34" charset="0"/>
                <a:hlinkClick r:id="" action="ppaction://noaction"/>
              </a:rPr>
              <a:t>Emergency Brake</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और लोको ब्रेक सिस्टम की जांच होती है</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यदि यह परीक्षण सफल हो जाता है, तो सिस्टम </a:t>
            </a:r>
            <a:r>
              <a:rPr lang="hi-IN" sz="1900" dirty="0">
                <a:latin typeface="Kokila" panose="020B0604020202020204" pitchFamily="34" charset="0"/>
                <a:cs typeface="Kokila" panose="020B0604020202020204" pitchFamily="34" charset="0"/>
                <a:hlinkClick r:id="" action="ppaction://noaction"/>
              </a:rPr>
              <a:t>“EB TESTING SUCCESS" </a:t>
            </a:r>
            <a:r>
              <a:rPr lang="hi-IN" sz="1900" dirty="0">
                <a:latin typeface="Kokila" panose="020B0604020202020204" pitchFamily="34" charset="0"/>
                <a:cs typeface="Kokila" panose="020B0604020202020204" pitchFamily="34" charset="0"/>
              </a:rPr>
              <a:t>प्रदर्शित करता है</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a:t>
            </a:r>
          </a:p>
          <a:p>
            <a:pPr marL="233357" indent="-233357"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इसके अतिरिक्त,</a:t>
            </a:r>
            <a:r>
              <a:rPr lang="en-US" sz="1900" dirty="0">
                <a:latin typeface="Kokila" panose="020B0604020202020204" pitchFamily="34" charset="0"/>
                <a:cs typeface="Kokila" panose="020B0604020202020204" pitchFamily="34" charset="0"/>
              </a:rPr>
              <a:t> </a:t>
            </a:r>
            <a:r>
              <a:rPr lang="en-IN" sz="1900" dirty="0">
                <a:latin typeface="Kokila" panose="020B0604020202020204" pitchFamily="34" charset="0"/>
                <a:cs typeface="Kokila" panose="020B0604020202020204" pitchFamily="34" charset="0"/>
              </a:rPr>
              <a:t>Traction Active Input </a:t>
            </a:r>
            <a:r>
              <a:rPr lang="hi-IN" sz="1900" dirty="0">
                <a:latin typeface="Kokila" panose="020B0604020202020204" pitchFamily="34" charset="0"/>
                <a:cs typeface="Kokila" panose="020B0604020202020204" pitchFamily="34" charset="0"/>
              </a:rPr>
              <a:t>प्राप्त होने तक </a:t>
            </a:r>
            <a:r>
              <a:rPr lang="en-US" sz="1900" dirty="0">
                <a:latin typeface="Kokila" panose="020B0604020202020204" pitchFamily="34" charset="0"/>
                <a:cs typeface="Kokila" panose="020B0604020202020204" pitchFamily="34" charset="0"/>
              </a:rPr>
              <a:t>"Waiting for Traction Command”</a:t>
            </a:r>
            <a:r>
              <a:rPr lang="hi-IN" sz="1900" dirty="0">
                <a:latin typeface="Kokila" panose="020B0604020202020204" pitchFamily="34" charset="0"/>
                <a:cs typeface="Kokila" panose="020B0604020202020204" pitchFamily="34" charset="0"/>
              </a:rPr>
              <a:t> के लिए संकेत देता है</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 एक बार जब ट्रैक्शन एक्टिव इनपुट सक्रिय हो जाता है, तो कवच</a:t>
            </a:r>
            <a:r>
              <a:rPr lang="en-IN" sz="1900" dirty="0">
                <a:latin typeface="Kokila" panose="020B0604020202020204" pitchFamily="34" charset="0"/>
                <a:cs typeface="Kokila" panose="020B0604020202020204" pitchFamily="34" charset="0"/>
              </a:rPr>
              <a:t>,</a:t>
            </a:r>
            <a:r>
              <a:rPr lang="hi-IN" sz="1900" dirty="0">
                <a:latin typeface="Kokila" panose="020B0604020202020204" pitchFamily="34" charset="0"/>
                <a:cs typeface="Kokila" panose="020B0604020202020204" pitchFamily="34" charset="0"/>
              </a:rPr>
              <a:t> ट्रैक्शन को काट देता है और मैसेज देता है की Traction</a:t>
            </a:r>
            <a:r>
              <a:rPr lang="en-US" sz="1900" dirty="0">
                <a:latin typeface="Kokila" panose="020B0604020202020204" pitchFamily="34" charset="0"/>
                <a:cs typeface="Kokila" panose="020B0604020202020204" pitchFamily="34" charset="0"/>
              </a:rPr>
              <a:t> Cut Off </a:t>
            </a:r>
            <a:r>
              <a:rPr lang="hi-IN" sz="1900" dirty="0">
                <a:latin typeface="Kokila" panose="020B0604020202020204" pitchFamily="34" charset="0"/>
                <a:cs typeface="Kokila" panose="020B0604020202020204" pitchFamily="34" charset="0"/>
              </a:rPr>
              <a:t>है</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a:t>
            </a:r>
          </a:p>
          <a:p>
            <a:pPr marL="233357" indent="-233357"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यदि यह परीक्षण विफल हो जाता है, तो सिस्टम "ट्रैक्शन कट-ऑफ कमांड विफल" प्रदर्शित करता है</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a:t>
            </a:r>
            <a:endParaRPr lang="en-US" sz="1900" dirty="0">
              <a:latin typeface="Kokila" panose="020B0604020202020204" pitchFamily="34" charset="0"/>
              <a:cs typeface="Kokila" panose="020B0604020202020204" pitchFamily="34" charset="0"/>
            </a:endParaRP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DMI में सिस्टम द्वारा ब्रेक सिस्टम की सेल्फ टेस्टिंग सफलतापूर्वक पूर्ण हो जाने की तसल्ली करें ।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DMI में </a:t>
            </a:r>
            <a:r>
              <a:rPr lang="hi-IN" sz="1900" dirty="0">
                <a:latin typeface="Kokila" panose="020B0604020202020204" pitchFamily="34" charset="0"/>
                <a:cs typeface="Kokila" panose="020B0604020202020204" pitchFamily="34" charset="0"/>
                <a:hlinkClick r:id="" action="ppaction://noaction"/>
              </a:rPr>
              <a:t>CONFIG</a:t>
            </a:r>
            <a:r>
              <a:rPr lang="hi-IN" sz="1900" dirty="0">
                <a:latin typeface="Kokila" panose="020B0604020202020204" pitchFamily="34" charset="0"/>
                <a:cs typeface="Kokila" panose="020B0604020202020204" pitchFamily="34" charset="0"/>
              </a:rPr>
              <a:t> को ‘सॉफ्ट की’ द्वारा सिलेक्ट कर के ट्रेन के प्रकार का चयन करें । जैसे लाइट इंजिन, मालगाड़ी या सवारी गाड़ी ।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गाड़ी किस प्रकार की है, उसका चयन कर लें, जैसे लाइट इंजिन है तो किस प्रकार का है, सवारी गाड़ी है तो कितने डिब्बे हैं इत्यादि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गाड़ी चयन को “Reconfirm” कर लें ।</a:t>
            </a:r>
          </a:p>
          <a:p>
            <a:pPr marL="346066" indent="-346066" algn="just">
              <a:buFont typeface="Arial" panose="020B0604020202020204" pitchFamily="34" charset="0"/>
              <a:buChar char="•"/>
            </a:pPr>
            <a:r>
              <a:rPr lang="hi-IN" sz="1900" dirty="0">
                <a:latin typeface="Kokila" panose="020B0604020202020204" pitchFamily="34" charset="0"/>
                <a:cs typeface="Kokila" panose="020B0604020202020204" pitchFamily="34" charset="0"/>
              </a:rPr>
              <a:t>“Configuration” पूरा हो जाने के बाद DMI पर Shunt Mode (SHNT) या Staff Responsible Mode (SR) को आवश्यकतानुसार ‘सॉफ्ट की’ द्वारा सिलेक्ट करें व इसकी पुष्टि के लिए </a:t>
            </a:r>
            <a:r>
              <a:rPr lang="hi-IN" sz="1900" dirty="0">
                <a:latin typeface="Kokila" panose="020B0604020202020204" pitchFamily="34" charset="0"/>
                <a:cs typeface="Kokila" panose="020B0604020202020204" pitchFamily="34" charset="0"/>
                <a:hlinkClick r:id="" action="ppaction://noaction"/>
              </a:rPr>
              <a:t>“CONFIRM” </a:t>
            </a:r>
            <a:r>
              <a:rPr lang="en-US" sz="1900" dirty="0">
                <a:latin typeface="Kokila" panose="020B0604020202020204" pitchFamily="34" charset="0"/>
                <a:cs typeface="Kokila" panose="020B0604020202020204" pitchFamily="34" charset="0"/>
              </a:rPr>
              <a:t> </a:t>
            </a:r>
            <a:r>
              <a:rPr lang="hi-IN" sz="1900" dirty="0">
                <a:latin typeface="Kokila" panose="020B0604020202020204" pitchFamily="34" charset="0"/>
                <a:cs typeface="Kokila" panose="020B0604020202020204" pitchFamily="34" charset="0"/>
              </a:rPr>
              <a:t>सॉफ्ट की को दबाएँ । </a:t>
            </a:r>
          </a:p>
        </p:txBody>
      </p:sp>
      <p:sp>
        <p:nvSpPr>
          <p:cNvPr id="5" name="Action Button: Go Back or Previous 4">
            <a:hlinkClick r:id="rId2" action="ppaction://hlinksldjump"/>
            <a:extLst>
              <a:ext uri="{FF2B5EF4-FFF2-40B4-BE49-F238E27FC236}">
                <a16:creationId xmlns:a16="http://schemas.microsoft.com/office/drawing/2014/main" id="{F3873375-F9AF-BD02-B0DE-D7F0D75D3A19}"/>
              </a:ext>
            </a:extLst>
          </p:cNvPr>
          <p:cNvSpPr/>
          <p:nvPr/>
        </p:nvSpPr>
        <p:spPr>
          <a:xfrm>
            <a:off x="10635447" y="6454066"/>
            <a:ext cx="971283" cy="403934"/>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056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40011"/>
            <a:ext cx="12191999" cy="707886"/>
          </a:xfrm>
          <a:prstGeom prst="rect">
            <a:avLst/>
          </a:prstGeom>
          <a:solidFill>
            <a:srgbClr val="7030A0"/>
          </a:solidFill>
        </p:spPr>
        <p:txBody>
          <a:bodyPr wrap="square" rtlCol="0" anchor="ctr">
            <a:spAutoFit/>
          </a:bodyPr>
          <a:lstStyle/>
          <a:p>
            <a:pPr algn="ctr"/>
            <a:r>
              <a:rPr lang="hi-IN" sz="40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कवच लोको मे केब बदली करने की विधि  </a:t>
            </a:r>
            <a:endParaRPr lang="en-US" sz="28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8" name="TextBox 7">
            <a:extLst>
              <a:ext uri="{FF2B5EF4-FFF2-40B4-BE49-F238E27FC236}">
                <a16:creationId xmlns:a16="http://schemas.microsoft.com/office/drawing/2014/main" id="{B0A19183-BF0F-91E5-026C-5706A7CE4CED}"/>
              </a:ext>
            </a:extLst>
          </p:cNvPr>
          <p:cNvSpPr txBox="1"/>
          <p:nvPr/>
        </p:nvSpPr>
        <p:spPr>
          <a:xfrm>
            <a:off x="0" y="743519"/>
            <a:ext cx="12191999" cy="5909310"/>
          </a:xfrm>
          <a:prstGeom prst="rect">
            <a:avLst/>
          </a:prstGeom>
          <a:noFill/>
        </p:spPr>
        <p:txBody>
          <a:bodyPr wrap="square">
            <a:spAutoFit/>
          </a:bodyPr>
          <a:lstStyle/>
          <a:p>
            <a:pPr marL="311459" indent="-311459">
              <a:buFont typeface="Arial" panose="020B0604020202020204" pitchFamily="34" charset="0"/>
              <a:buChar char="•"/>
            </a:pPr>
            <a:r>
              <a:rPr lang="hi-IN" sz="2100" dirty="0">
                <a:latin typeface="Kokila" panose="020B0604020202020204" pitchFamily="34" charset="0"/>
                <a:cs typeface="Kokila" panose="020B0604020202020204" pitchFamily="34" charset="0"/>
              </a:rPr>
              <a:t>लोको को सुरक्षित स्थान पर खड़ा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311459" indent="-311459">
              <a:buFont typeface="Arial" panose="020B0604020202020204" pitchFamily="34" charset="0"/>
              <a:buChar char="•"/>
            </a:pPr>
            <a:r>
              <a:rPr lang="hi-IN" sz="2100" dirty="0">
                <a:latin typeface="Kokila" panose="020B0604020202020204" pitchFamily="34" charset="0"/>
                <a:cs typeface="Kokila" panose="020B0604020202020204" pitchFamily="34" charset="0"/>
              </a:rPr>
              <a:t>SA-9 अप्लीकेशन पोजीशन पर रखें</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और ब्रेक सिलेन्डर में पूरा प्रेशर आना चेक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r>
              <a:rPr lang="en-US" sz="2100" dirty="0">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(WAP-5 मे 5.0 Kg/CM²</a:t>
            </a:r>
            <a:r>
              <a:rPr lang="en-US" sz="2100" b="1" dirty="0">
                <a:solidFill>
                  <a:srgbClr val="FFFF00"/>
                </a:solidFill>
                <a:latin typeface="Kokila" panose="020B0604020202020204" pitchFamily="34" charset="0"/>
                <a:cs typeface="Kokila" panose="020B0604020202020204" pitchFamily="34" charset="0"/>
              </a:rPr>
              <a:t>,</a:t>
            </a:r>
            <a:r>
              <a:rPr lang="hi-IN" sz="2100" b="1" dirty="0">
                <a:solidFill>
                  <a:srgbClr val="FFFF00"/>
                </a:solidFill>
                <a:latin typeface="Kokila" panose="020B0604020202020204" pitchFamily="34" charset="0"/>
                <a:cs typeface="Kokila" panose="020B0604020202020204" pitchFamily="34" charset="0"/>
              </a:rPr>
              <a:t>WAP-7,WAG-9 मे 3.5 Kg/CM²)</a:t>
            </a:r>
          </a:p>
          <a:p>
            <a:pPr marL="311459" indent="-311459">
              <a:buFont typeface="Arial" panose="020B0604020202020204" pitchFamily="34" charset="0"/>
              <a:buChar char="•"/>
            </a:pPr>
            <a:r>
              <a:rPr lang="hi-IN" sz="2100" dirty="0">
                <a:latin typeface="Kokila" panose="020B0604020202020204" pitchFamily="34" charset="0"/>
                <a:cs typeface="Kokila" panose="020B0604020202020204" pitchFamily="34" charset="0"/>
              </a:rPr>
              <a:t>थ्रोटल </a:t>
            </a:r>
            <a:r>
              <a:rPr lang="hi-IN" sz="2100" b="1" dirty="0">
                <a:solidFill>
                  <a:srgbClr val="FFFF00"/>
                </a:solidFill>
                <a:latin typeface="Kokila" panose="020B0604020202020204" pitchFamily="34" charset="0"/>
                <a:cs typeface="Kokila" panose="020B0604020202020204" pitchFamily="34" charset="0"/>
              </a:rPr>
              <a:t>0</a:t>
            </a:r>
            <a:r>
              <a:rPr lang="hi-IN" sz="2100" dirty="0">
                <a:latin typeface="Kokila" panose="020B0604020202020204" pitchFamily="34" charset="0"/>
                <a:cs typeface="Kokila" panose="020B0604020202020204" pitchFamily="34" charset="0"/>
              </a:rPr>
              <a:t> और रिवर्सर को </a:t>
            </a:r>
            <a:r>
              <a:rPr lang="hi-IN" sz="2100" b="1" dirty="0">
                <a:solidFill>
                  <a:srgbClr val="FFFF00"/>
                </a:solidFill>
                <a:latin typeface="Kokila" panose="020B0604020202020204" pitchFamily="34" charset="0"/>
                <a:cs typeface="Kokila" panose="020B0604020202020204" pitchFamily="34" charset="0"/>
              </a:rPr>
              <a:t>0</a:t>
            </a:r>
            <a:r>
              <a:rPr lang="hi-IN" sz="2100" dirty="0">
                <a:latin typeface="Kokila" panose="020B0604020202020204" pitchFamily="34" charset="0"/>
                <a:cs typeface="Kokila" panose="020B0604020202020204" pitchFamily="34" charset="0"/>
              </a:rPr>
              <a:t> पोजीशन पर लायें</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311459" indent="-311459">
              <a:buFont typeface="Arial" panose="020B0604020202020204" pitchFamily="34" charset="0"/>
              <a:buChar char="•"/>
            </a:pPr>
            <a:r>
              <a:rPr lang="hi-IN" sz="2100" dirty="0">
                <a:latin typeface="Kokila" panose="020B0604020202020204" pitchFamily="34" charset="0"/>
                <a:cs typeface="Kokila" panose="020B0604020202020204" pitchFamily="34" charset="0"/>
              </a:rPr>
              <a:t>A-9 हैंडल को न्यूट्रल</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पोजीशन पर लाकर निकाल लें</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 (CCB 2.0 ब्रेक सिस्टम में A-9 हैंडल को FS पोजीशन पर रखकर लॉक कर दे</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एवं मोड स्विच को “Trail” पर कर दें।) </a:t>
            </a:r>
          </a:p>
          <a:p>
            <a:pPr marL="311459" indent="-311459">
              <a:buFont typeface="Arial" panose="020B0604020202020204" pitchFamily="34" charset="0"/>
              <a:buChar char="•"/>
            </a:pPr>
            <a:r>
              <a:rPr lang="hi-IN" sz="2100" dirty="0">
                <a:latin typeface="Kokila" panose="020B0604020202020204" pitchFamily="34" charset="0"/>
                <a:cs typeface="Kokila" panose="020B0604020202020204" pitchFamily="34" charset="0"/>
              </a:rPr>
              <a:t>VCB ओपन और पेंटोग्राफ लोअर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endParaRPr lang="en-US" sz="2100" dirty="0">
              <a:latin typeface="Kokila" panose="020B0604020202020204" pitchFamily="34" charset="0"/>
              <a:cs typeface="Kokila" panose="020B0604020202020204" pitchFamily="34" charset="0"/>
            </a:endParaRPr>
          </a:p>
          <a:p>
            <a:pPr marL="411470" indent="-411470" algn="just">
              <a:buFont typeface="Arial" panose="020B0604020202020204" pitchFamily="34" charset="0"/>
              <a:buChar char="•"/>
            </a:pPr>
            <a:r>
              <a:rPr lang="hi-IN" sz="2100" dirty="0">
                <a:latin typeface="Kokila" panose="020B0604020202020204" pitchFamily="34" charset="0"/>
                <a:cs typeface="Kokila" panose="020B0604020202020204" pitchFamily="34" charset="0"/>
              </a:rPr>
              <a:t>BL चाबी को </a:t>
            </a:r>
            <a:r>
              <a:rPr lang="hi-IN" sz="2100" b="1" dirty="0">
                <a:solidFill>
                  <a:srgbClr val="FFFF00"/>
                </a:solidFill>
                <a:latin typeface="Kokila" panose="020B0604020202020204" pitchFamily="34" charset="0"/>
                <a:cs typeface="Kokila" panose="020B0604020202020204" pitchFamily="34" charset="0"/>
              </a:rPr>
              <a:t>D</a:t>
            </a:r>
            <a:r>
              <a:rPr lang="hi-IN" sz="2100" dirty="0">
                <a:solidFill>
                  <a:srgbClr val="FFFF00"/>
                </a:solidFill>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से </a:t>
            </a:r>
            <a:r>
              <a:rPr lang="hi-IN" sz="2100" b="1" dirty="0">
                <a:solidFill>
                  <a:srgbClr val="FFFF00"/>
                </a:solidFill>
                <a:latin typeface="Kokila" panose="020B0604020202020204" pitchFamily="34" charset="0"/>
                <a:cs typeface="Kokila" panose="020B0604020202020204" pitchFamily="34" charset="0"/>
              </a:rPr>
              <a:t>OFF</a:t>
            </a:r>
            <a:r>
              <a:rPr lang="hi-IN" sz="2100" dirty="0">
                <a:latin typeface="Kokila" panose="020B0604020202020204" pitchFamily="34" charset="0"/>
                <a:cs typeface="Kokila" panose="020B0604020202020204" pitchFamily="34" charset="0"/>
              </a:rPr>
              <a:t> पोजीशन पर निकालें</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411470" indent="-411470" algn="just">
              <a:buFont typeface="Arial" panose="020B0604020202020204" pitchFamily="34" charset="0"/>
              <a:buChar char="•"/>
            </a:pPr>
            <a:r>
              <a:rPr lang="hi-IN" sz="2100" dirty="0">
                <a:latin typeface="Kokila" panose="020B0604020202020204" pitchFamily="34" charset="0"/>
                <a:cs typeface="Kokila" panose="020B0604020202020204" pitchFamily="34" charset="0"/>
              </a:rPr>
              <a:t>पार्किंग प्रेशर गेज मे प्रेशर </a:t>
            </a:r>
            <a:r>
              <a:rPr lang="hi-IN" sz="2100" b="1" dirty="0">
                <a:solidFill>
                  <a:srgbClr val="FFFF00"/>
                </a:solidFill>
                <a:latin typeface="Kokila" panose="020B0604020202020204" pitchFamily="34" charset="0"/>
                <a:cs typeface="Kokila" panose="020B0604020202020204" pitchFamily="34" charset="0"/>
              </a:rPr>
              <a:t>0 Kg/CM² </a:t>
            </a:r>
            <a:r>
              <a:rPr lang="hi-IN" sz="2100" dirty="0">
                <a:latin typeface="Kokila" panose="020B0604020202020204" pitchFamily="34" charset="0"/>
                <a:cs typeface="Kokila" panose="020B0604020202020204" pitchFamily="34" charset="0"/>
              </a:rPr>
              <a:t>होना चेक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457189" indent="-457189" algn="just">
              <a:buFont typeface="Arial" panose="020B0604020202020204" pitchFamily="34" charset="0"/>
              <a:buChar char="•"/>
            </a:pPr>
            <a:r>
              <a:rPr lang="hi-IN" sz="2100" dirty="0">
                <a:latin typeface="Kokila" panose="020B0604020202020204" pitchFamily="34" charset="0"/>
                <a:cs typeface="Kokila" panose="020B0604020202020204" pitchFamily="34" charset="0"/>
              </a:rPr>
              <a:t>DDS पर मैसेज आयेगा- </a:t>
            </a:r>
            <a:r>
              <a:rPr lang="hi-IN" sz="2100" b="1" dirty="0">
                <a:solidFill>
                  <a:srgbClr val="FFFF00"/>
                </a:solidFill>
                <a:latin typeface="Kokila" panose="020B0604020202020204" pitchFamily="34" charset="0"/>
                <a:cs typeface="Kokila" panose="020B0604020202020204" pitchFamily="34" charset="0"/>
              </a:rPr>
              <a:t>“SELF HOLD MODE ACTIVE”</a:t>
            </a:r>
          </a:p>
          <a:p>
            <a:pPr marL="457189" indent="-457189" algn="just">
              <a:buFont typeface="Arial" panose="020B0604020202020204" pitchFamily="34" charset="0"/>
              <a:buChar char="•"/>
            </a:pPr>
            <a:r>
              <a:rPr lang="hi-IN" sz="2100" b="1" dirty="0">
                <a:solidFill>
                  <a:srgbClr val="FFFF00"/>
                </a:solidFill>
                <a:latin typeface="Kokila" panose="020B0604020202020204" pitchFamily="34" charset="0"/>
                <a:cs typeface="Kokila" panose="020B0604020202020204" pitchFamily="34" charset="0"/>
              </a:rPr>
              <a:t>ऑन बोर्ड कवच की DMI मे “STAND BY MODE  CAB NOT ACTIVE” का मेसेज आएगा</a:t>
            </a:r>
            <a:r>
              <a:rPr lang="en-US" sz="2100" b="1" dirty="0">
                <a:solidFill>
                  <a:srgbClr val="FFFF00"/>
                </a:solidFill>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a:t>
            </a:r>
          </a:p>
          <a:p>
            <a:pPr marL="457189" indent="-457189" algn="just">
              <a:buFont typeface="Arial" panose="020B0604020202020204" pitchFamily="34" charset="0"/>
              <a:buChar char="•"/>
            </a:pPr>
            <a:r>
              <a:rPr lang="hi-IN" sz="2100" dirty="0">
                <a:latin typeface="Kokila" panose="020B0604020202020204" pitchFamily="34" charset="0"/>
                <a:cs typeface="Kokila" panose="020B0604020202020204" pitchFamily="34" charset="0"/>
              </a:rPr>
              <a:t>दरवाजे/खिड़कियाँ और अनावशक लाइटें बंद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457189" indent="-457189" algn="just">
              <a:buFont typeface="Arial" panose="020B0604020202020204" pitchFamily="34" charset="0"/>
              <a:buChar char="•"/>
            </a:pPr>
            <a:r>
              <a:rPr lang="hi-IN" sz="2100" b="1" dirty="0">
                <a:solidFill>
                  <a:srgbClr val="FFFF00"/>
                </a:solidFill>
                <a:latin typeface="Kokila" panose="020B0604020202020204" pitchFamily="34" charset="0"/>
                <a:cs typeface="Kokila" panose="020B0604020202020204" pitchFamily="34" charset="0"/>
              </a:rPr>
              <a:t>BL चाबी और A-9 हैंडल लेकर दूसरी कैब में जायें</a:t>
            </a:r>
            <a:r>
              <a:rPr lang="en-US" sz="2100" b="1" dirty="0">
                <a:solidFill>
                  <a:srgbClr val="FFFF00"/>
                </a:solidFill>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a:t>
            </a:r>
            <a:endParaRPr lang="en-US" sz="2100" b="1" dirty="0">
              <a:solidFill>
                <a:srgbClr val="FFFF00"/>
              </a:solidFill>
              <a:latin typeface="Kokila" panose="020B0604020202020204" pitchFamily="34" charset="0"/>
              <a:cs typeface="Kokila" panose="020B0604020202020204" pitchFamily="34" charset="0"/>
            </a:endParaRPr>
          </a:p>
          <a:p>
            <a:pPr marL="457189" indent="-457189">
              <a:buFont typeface="Arial" panose="020B0604020202020204" pitchFamily="34" charset="0"/>
              <a:buChar char="•"/>
            </a:pPr>
            <a:r>
              <a:rPr lang="hi-IN" sz="2100" dirty="0">
                <a:latin typeface="Kokila" panose="020B0604020202020204" pitchFamily="34" charset="0"/>
                <a:cs typeface="Kokila" panose="020B0604020202020204" pitchFamily="34" charset="0"/>
              </a:rPr>
              <a:t>SA-9 </a:t>
            </a:r>
            <a:r>
              <a:rPr lang="hi-IN" sz="2100" b="1" dirty="0">
                <a:solidFill>
                  <a:srgbClr val="FFFF00"/>
                </a:solidFill>
                <a:latin typeface="Kokila" panose="020B0604020202020204" pitchFamily="34" charset="0"/>
                <a:cs typeface="Kokila" panose="020B0604020202020204" pitchFamily="34" charset="0"/>
              </a:rPr>
              <a:t>अप्लीकेशन</a:t>
            </a:r>
            <a:r>
              <a:rPr lang="hi-IN" sz="2100" dirty="0">
                <a:solidFill>
                  <a:srgbClr val="FFFF00"/>
                </a:solidFill>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पोजीशन पर कर दें ।</a:t>
            </a:r>
          </a:p>
          <a:p>
            <a:pPr marL="457189" indent="-457189">
              <a:buFont typeface="Arial" panose="020B0604020202020204" pitchFamily="34" charset="0"/>
              <a:buChar char="•"/>
            </a:pPr>
            <a:r>
              <a:rPr lang="hi-IN" sz="2100" dirty="0">
                <a:latin typeface="Kokila" panose="020B0604020202020204" pitchFamily="34" charset="0"/>
                <a:cs typeface="Kokila" panose="020B0604020202020204" pitchFamily="34" charset="0"/>
              </a:rPr>
              <a:t>ब्रेक सिलेन्डर मे पूरा प्रेशर होना चेक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r>
              <a:rPr lang="en-US" sz="2100" dirty="0">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(WAP-5 मे 5.0 Kg/CM² </a:t>
            </a:r>
            <a:r>
              <a:rPr lang="en-US" sz="2100" b="1" dirty="0">
                <a:solidFill>
                  <a:srgbClr val="FFFF00"/>
                </a:solidFill>
                <a:latin typeface="Kokila" panose="020B0604020202020204" pitchFamily="34" charset="0"/>
                <a:cs typeface="Kokila" panose="020B0604020202020204" pitchFamily="34" charset="0"/>
              </a:rPr>
              <a:t>,</a:t>
            </a:r>
            <a:r>
              <a:rPr lang="hi-IN" sz="2100" b="1" dirty="0">
                <a:solidFill>
                  <a:srgbClr val="FFFF00"/>
                </a:solidFill>
                <a:latin typeface="Kokila" panose="020B0604020202020204" pitchFamily="34" charset="0"/>
                <a:cs typeface="Kokila" panose="020B0604020202020204" pitchFamily="34" charset="0"/>
              </a:rPr>
              <a:t>WAP-7,</a:t>
            </a:r>
            <a:r>
              <a:rPr lang="en-US" sz="2100" b="1" dirty="0">
                <a:solidFill>
                  <a:srgbClr val="FFFF00"/>
                </a:solidFill>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WAG-9 मे 3.5 Kg/CM²)</a:t>
            </a:r>
          </a:p>
          <a:p>
            <a:pPr marL="457189" indent="-457189">
              <a:buFont typeface="Arial" panose="020B0604020202020204" pitchFamily="34" charset="0"/>
              <a:buChar char="•"/>
            </a:pPr>
            <a:r>
              <a:rPr lang="hi-IN" sz="2100" dirty="0">
                <a:latin typeface="Kokila" panose="020B0604020202020204" pitchFamily="34" charset="0"/>
                <a:cs typeface="Kokila" panose="020B0604020202020204" pitchFamily="34" charset="0"/>
              </a:rPr>
              <a:t>BL चाबी को </a:t>
            </a:r>
            <a:r>
              <a:rPr lang="hi-IN" sz="2100" b="1" dirty="0">
                <a:solidFill>
                  <a:srgbClr val="FFFF00"/>
                </a:solidFill>
                <a:latin typeface="Kokila" panose="020B0604020202020204" pitchFamily="34" charset="0"/>
                <a:cs typeface="Kokila" panose="020B0604020202020204" pitchFamily="34" charset="0"/>
              </a:rPr>
              <a:t>O</a:t>
            </a:r>
            <a:r>
              <a:rPr lang="en-US" sz="2100" b="1" dirty="0">
                <a:solidFill>
                  <a:srgbClr val="FFFF00"/>
                </a:solidFill>
                <a:latin typeface="Kokila" panose="020B0604020202020204" pitchFamily="34" charset="0"/>
                <a:cs typeface="Kokila" panose="020B0604020202020204" pitchFamily="34" charset="0"/>
              </a:rPr>
              <a:t>FF</a:t>
            </a:r>
            <a:r>
              <a:rPr lang="hi-IN" sz="2100" dirty="0">
                <a:solidFill>
                  <a:srgbClr val="FFFF00"/>
                </a:solidFill>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से </a:t>
            </a:r>
            <a:r>
              <a:rPr lang="hi-IN" sz="2100" b="1" dirty="0">
                <a:solidFill>
                  <a:srgbClr val="FFFF00"/>
                </a:solidFill>
                <a:latin typeface="Kokila" panose="020B0604020202020204" pitchFamily="34" charset="0"/>
                <a:cs typeface="Kokila" panose="020B0604020202020204" pitchFamily="34" charset="0"/>
              </a:rPr>
              <a:t>D</a:t>
            </a:r>
            <a:r>
              <a:rPr lang="hi-IN" sz="2100" dirty="0">
                <a:latin typeface="Kokila" panose="020B0604020202020204" pitchFamily="34" charset="0"/>
                <a:cs typeface="Kokila" panose="020B0604020202020204" pitchFamily="34" charset="0"/>
              </a:rPr>
              <a:t> पोजीशन पर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457189" indent="-457189">
              <a:buFont typeface="Arial" panose="020B0604020202020204" pitchFamily="34" charset="0"/>
              <a:buChar char="•"/>
            </a:pPr>
            <a:r>
              <a:rPr lang="hi-IN" sz="2100" dirty="0">
                <a:latin typeface="Kokila" panose="020B0604020202020204" pitchFamily="34" charset="0"/>
                <a:cs typeface="Kokila" panose="020B0604020202020204" pitchFamily="34" charset="0"/>
              </a:rPr>
              <a:t>नोड के अनुसार लोको इनरजाइज़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endParaRPr lang="en-US" sz="2100" dirty="0">
              <a:latin typeface="Kokila" panose="020B0604020202020204" pitchFamily="34" charset="0"/>
              <a:cs typeface="Kokila" panose="020B0604020202020204" pitchFamily="34" charset="0"/>
            </a:endParaRPr>
          </a:p>
          <a:p>
            <a:pPr marL="457189" indent="-457189">
              <a:buFont typeface="Arial" panose="020B0604020202020204" pitchFamily="34" charset="0"/>
              <a:buChar char="•"/>
            </a:pPr>
            <a:r>
              <a:rPr lang="hi-IN" sz="2100" dirty="0">
                <a:latin typeface="Kokila" panose="020B0604020202020204" pitchFamily="34" charset="0"/>
                <a:cs typeface="Kokila" panose="020B0604020202020204" pitchFamily="34" charset="0"/>
              </a:rPr>
              <a:t>A-9 हैंडल को न्यूट्रल पर डाल कर रन पोजीशन पर लाये और BP प्रेशर</a:t>
            </a:r>
            <a:r>
              <a:rPr lang="en-US" sz="2100" dirty="0">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5 Kg/CM² </a:t>
            </a:r>
            <a:r>
              <a:rPr lang="hi-IN" sz="2100" dirty="0">
                <a:latin typeface="Kokila" panose="020B0604020202020204" pitchFamily="34" charset="0"/>
                <a:cs typeface="Kokila" panose="020B0604020202020204" pitchFamily="34" charset="0"/>
              </a:rPr>
              <a:t>आना चेक करें (CCB 2.0 ब्रेक सिस्टम में मोड स्विच को “Lead” पर कर दें व A-9 हैंडल को FS पोजीशन से RUN पर लाकर BP प्रेशर</a:t>
            </a:r>
            <a:r>
              <a:rPr lang="en-US" sz="2100" dirty="0">
                <a:latin typeface="Kokila" panose="020B0604020202020204" pitchFamily="34" charset="0"/>
                <a:cs typeface="Kokila" panose="020B0604020202020204" pitchFamily="34" charset="0"/>
              </a:rPr>
              <a:t> </a:t>
            </a:r>
            <a:r>
              <a:rPr lang="hi-IN" sz="2100" b="1" dirty="0">
                <a:solidFill>
                  <a:srgbClr val="FFFF00"/>
                </a:solidFill>
                <a:latin typeface="Kokila" panose="020B0604020202020204" pitchFamily="34" charset="0"/>
                <a:cs typeface="Kokila" panose="020B0604020202020204" pitchFamily="34" charset="0"/>
              </a:rPr>
              <a:t>5 Kg/CM² </a:t>
            </a:r>
            <a:r>
              <a:rPr lang="hi-IN" sz="2100" dirty="0">
                <a:latin typeface="Kokila" panose="020B0604020202020204" pitchFamily="34" charset="0"/>
                <a:cs typeface="Kokila" panose="020B0604020202020204" pitchFamily="34" charset="0"/>
              </a:rPr>
              <a:t>आना चेक करें)</a:t>
            </a:r>
            <a:r>
              <a:rPr lang="en-US" sz="2100" dirty="0">
                <a:latin typeface="Kokila" panose="020B0604020202020204" pitchFamily="34" charset="0"/>
                <a:cs typeface="Kokila" panose="020B0604020202020204" pitchFamily="34" charset="0"/>
              </a:rPr>
              <a:t> </a:t>
            </a:r>
            <a:r>
              <a:rPr lang="hi-IN" sz="2100" dirty="0">
                <a:latin typeface="Kokila" panose="020B0604020202020204" pitchFamily="34" charset="0"/>
                <a:cs typeface="Kokila" panose="020B0604020202020204" pitchFamily="34" charset="0"/>
              </a:rPr>
              <a:t>।</a:t>
            </a:r>
          </a:p>
          <a:p>
            <a:pPr marL="457189" indent="-457189">
              <a:buFont typeface="Arial" panose="020B0604020202020204" pitchFamily="34" charset="0"/>
              <a:buChar char="•"/>
            </a:pPr>
            <a:r>
              <a:rPr lang="hi-IN" sz="2100" b="1" dirty="0">
                <a:latin typeface="Kokila" panose="020B0604020202020204" pitchFamily="34" charset="0"/>
                <a:cs typeface="Kokila" panose="020B0604020202020204" pitchFamily="34" charset="0"/>
              </a:rPr>
              <a:t>ऑन बोर्ड कवच की DMI मे यदि पहले से कन्फ़्युगरेशन किया है तो </a:t>
            </a:r>
            <a:r>
              <a:rPr lang="hi-IN" sz="2100" b="1" dirty="0">
                <a:solidFill>
                  <a:srgbClr val="FFFF00"/>
                </a:solidFill>
                <a:latin typeface="Kokila" panose="020B0604020202020204" pitchFamily="34" charset="0"/>
                <a:cs typeface="Kokila" panose="020B0604020202020204" pitchFamily="34" charset="0"/>
              </a:rPr>
              <a:t>SR Mode </a:t>
            </a:r>
            <a:r>
              <a:rPr lang="hi-IN" sz="2100" b="1" dirty="0">
                <a:latin typeface="Kokila" panose="020B0604020202020204" pitchFamily="34" charset="0"/>
                <a:cs typeface="Kokila" panose="020B0604020202020204" pitchFamily="34" charset="0"/>
              </a:rPr>
              <a:t>आ जाएगा</a:t>
            </a:r>
            <a:r>
              <a:rPr lang="en-US" sz="2100" b="1" dirty="0">
                <a:latin typeface="Kokila" panose="020B0604020202020204" pitchFamily="34" charset="0"/>
                <a:cs typeface="Kokila" panose="020B0604020202020204" pitchFamily="34" charset="0"/>
              </a:rPr>
              <a:t> </a:t>
            </a:r>
            <a:r>
              <a:rPr lang="hi-IN" sz="2100" b="1" dirty="0">
                <a:latin typeface="Kokila" panose="020B0604020202020204" pitchFamily="34" charset="0"/>
                <a:cs typeface="Kokila" panose="020B0604020202020204" pitchFamily="34" charset="0"/>
              </a:rPr>
              <a:t>।</a:t>
            </a:r>
          </a:p>
        </p:txBody>
      </p:sp>
      <p:sp>
        <p:nvSpPr>
          <p:cNvPr id="2" name="Action Button: Go Back or Previous 1">
            <a:hlinkClick r:id="rId2" action="ppaction://hlinksldjump"/>
            <a:extLst>
              <a:ext uri="{FF2B5EF4-FFF2-40B4-BE49-F238E27FC236}">
                <a16:creationId xmlns:a16="http://schemas.microsoft.com/office/drawing/2014/main" id="{D235C029-E8AD-41E0-FAC5-29AE76463784}"/>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89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4" name="Google Shape;244;p4"/>
          <p:cNvPicPr preferRelativeResize="0"/>
          <p:nvPr/>
        </p:nvPicPr>
        <p:blipFill rotWithShape="1">
          <a:blip r:embed="rId3">
            <a:alphaModFix/>
          </a:blip>
          <a:srcRect/>
          <a:stretch/>
        </p:blipFill>
        <p:spPr>
          <a:xfrm>
            <a:off x="443226" y="1730875"/>
            <a:ext cx="10710948" cy="4657751"/>
          </a:xfrm>
          <a:prstGeom prst="rect">
            <a:avLst/>
          </a:prstGeom>
          <a:noFill/>
          <a:ln>
            <a:noFill/>
          </a:ln>
        </p:spPr>
      </p:pic>
      <p:pic>
        <p:nvPicPr>
          <p:cNvPr id="245" name="Google Shape;245;p4" descr="C:\Users\comp technical\Desktop\TCAS\DSCN2186.JPG"/>
          <p:cNvPicPr preferRelativeResize="0"/>
          <p:nvPr/>
        </p:nvPicPr>
        <p:blipFill rotWithShape="1">
          <a:blip r:embed="rId4">
            <a:alphaModFix/>
          </a:blip>
          <a:srcRect l="8331" t="25350" r="45833" b="15502"/>
          <a:stretch/>
        </p:blipFill>
        <p:spPr>
          <a:xfrm>
            <a:off x="4000792" y="2538306"/>
            <a:ext cx="1198613" cy="840727"/>
          </a:xfrm>
          <a:prstGeom prst="rect">
            <a:avLst/>
          </a:prstGeom>
          <a:noFill/>
          <a:ln w="12700" cap="flat" cmpd="sng">
            <a:solidFill>
              <a:srgbClr val="FF0000"/>
            </a:solidFill>
            <a:prstDash val="solid"/>
            <a:round/>
            <a:headEnd type="none" w="sm" len="sm"/>
            <a:tailEnd type="none" w="sm" len="sm"/>
          </a:ln>
        </p:spPr>
      </p:pic>
      <p:pic>
        <p:nvPicPr>
          <p:cNvPr id="246" name="Google Shape;246;p4" descr="WhatsApp Image 2023-05-18 at 6.34.37 AM (1).jpeg"/>
          <p:cNvPicPr preferRelativeResize="0"/>
          <p:nvPr/>
        </p:nvPicPr>
        <p:blipFill rotWithShape="1">
          <a:blip r:embed="rId5">
            <a:alphaModFix/>
          </a:blip>
          <a:srcRect l="32623"/>
          <a:stretch/>
        </p:blipFill>
        <p:spPr>
          <a:xfrm>
            <a:off x="4110550" y="3526683"/>
            <a:ext cx="979101" cy="793723"/>
          </a:xfrm>
          <a:prstGeom prst="rect">
            <a:avLst/>
          </a:prstGeom>
          <a:noFill/>
          <a:ln w="12700" cap="flat" cmpd="sng">
            <a:solidFill>
              <a:srgbClr val="FF0000"/>
            </a:solidFill>
            <a:prstDash val="solid"/>
            <a:round/>
            <a:headEnd type="none" w="sm" len="sm"/>
            <a:tailEnd type="none" w="sm" len="sm"/>
          </a:ln>
        </p:spPr>
      </p:pic>
      <p:pic>
        <p:nvPicPr>
          <p:cNvPr id="247" name="Google Shape;247;p4" descr="C:\Users\comp technical\Desktop\TCAS\DSCN2186.JPG"/>
          <p:cNvPicPr preferRelativeResize="0"/>
          <p:nvPr/>
        </p:nvPicPr>
        <p:blipFill rotWithShape="1">
          <a:blip r:embed="rId4">
            <a:alphaModFix/>
          </a:blip>
          <a:srcRect l="8331" t="25350" r="45833" b="15502"/>
          <a:stretch/>
        </p:blipFill>
        <p:spPr>
          <a:xfrm>
            <a:off x="9746127" y="2965035"/>
            <a:ext cx="1010839" cy="709019"/>
          </a:xfrm>
          <a:prstGeom prst="rect">
            <a:avLst/>
          </a:prstGeom>
          <a:noFill/>
          <a:ln w="12700" cap="flat" cmpd="sng">
            <a:solidFill>
              <a:srgbClr val="FF0000"/>
            </a:solidFill>
            <a:prstDash val="solid"/>
            <a:round/>
            <a:headEnd type="none" w="sm" len="sm"/>
            <a:tailEnd type="none" w="sm" len="sm"/>
          </a:ln>
        </p:spPr>
      </p:pic>
      <p:pic>
        <p:nvPicPr>
          <p:cNvPr id="248" name="Google Shape;248;p4" descr="WhatsApp Image 2023-05-18 at 6.34.37 AM (1).jpeg"/>
          <p:cNvPicPr preferRelativeResize="0"/>
          <p:nvPr/>
        </p:nvPicPr>
        <p:blipFill rotWithShape="1">
          <a:blip r:embed="rId5">
            <a:alphaModFix/>
          </a:blip>
          <a:srcRect l="32623"/>
          <a:stretch/>
        </p:blipFill>
        <p:spPr>
          <a:xfrm>
            <a:off x="9826222" y="3803455"/>
            <a:ext cx="810167" cy="656772"/>
          </a:xfrm>
          <a:prstGeom prst="rect">
            <a:avLst/>
          </a:prstGeom>
          <a:noFill/>
          <a:ln w="12700" cap="flat" cmpd="sng">
            <a:solidFill>
              <a:srgbClr val="FF0000"/>
            </a:solidFill>
            <a:prstDash val="solid"/>
            <a:round/>
            <a:headEnd type="none" w="sm" len="sm"/>
            <a:tailEnd type="none" w="sm" len="sm"/>
          </a:ln>
        </p:spPr>
      </p:pic>
      <p:pic>
        <p:nvPicPr>
          <p:cNvPr id="249" name="Google Shape;249;p4"/>
          <p:cNvPicPr preferRelativeResize="0"/>
          <p:nvPr/>
        </p:nvPicPr>
        <p:blipFill rotWithShape="1">
          <a:blip r:embed="rId6">
            <a:alphaModFix/>
          </a:blip>
          <a:srcRect l="28338" t="14947" r="18313" b="40202"/>
          <a:stretch/>
        </p:blipFill>
        <p:spPr>
          <a:xfrm>
            <a:off x="9637909" y="4714744"/>
            <a:ext cx="1214111" cy="1263296"/>
          </a:xfrm>
          <a:prstGeom prst="rect">
            <a:avLst/>
          </a:prstGeom>
          <a:noFill/>
          <a:ln w="12700" cap="flat" cmpd="sng">
            <a:solidFill>
              <a:srgbClr val="FF0000"/>
            </a:solidFill>
            <a:prstDash val="solid"/>
            <a:round/>
            <a:headEnd type="none" w="sm" len="sm"/>
            <a:tailEnd type="none" w="sm" len="sm"/>
          </a:ln>
        </p:spPr>
      </p:pic>
      <p:pic>
        <p:nvPicPr>
          <p:cNvPr id="250" name="Google Shape;250;p4"/>
          <p:cNvPicPr preferRelativeResize="0"/>
          <p:nvPr/>
        </p:nvPicPr>
        <p:blipFill rotWithShape="1">
          <a:blip r:embed="rId7">
            <a:alphaModFix/>
          </a:blip>
          <a:srcRect l="21896" t="9963" r="41047" b="44243"/>
          <a:stretch/>
        </p:blipFill>
        <p:spPr>
          <a:xfrm>
            <a:off x="1781939" y="4985515"/>
            <a:ext cx="1053765" cy="1435376"/>
          </a:xfrm>
          <a:prstGeom prst="rect">
            <a:avLst/>
          </a:prstGeom>
          <a:noFill/>
          <a:ln w="9525" cap="flat" cmpd="sng">
            <a:solidFill>
              <a:srgbClr val="FF0000"/>
            </a:solidFill>
            <a:prstDash val="solid"/>
            <a:round/>
            <a:headEnd type="none" w="sm" len="sm"/>
            <a:tailEnd type="none" w="sm" len="sm"/>
          </a:ln>
        </p:spPr>
      </p:pic>
      <p:pic>
        <p:nvPicPr>
          <p:cNvPr id="251" name="Google Shape;251;p4"/>
          <p:cNvPicPr preferRelativeResize="0"/>
          <p:nvPr/>
        </p:nvPicPr>
        <p:blipFill rotWithShape="1">
          <a:blip r:embed="rId8">
            <a:alphaModFix/>
          </a:blip>
          <a:srcRect l="53561" t="74136" r="27259" b="7607"/>
          <a:stretch/>
        </p:blipFill>
        <p:spPr>
          <a:xfrm>
            <a:off x="6596164" y="5414500"/>
            <a:ext cx="730192" cy="486853"/>
          </a:xfrm>
          <a:prstGeom prst="rect">
            <a:avLst/>
          </a:prstGeom>
          <a:noFill/>
          <a:ln w="12700" cap="flat" cmpd="sng">
            <a:solidFill>
              <a:srgbClr val="FF0000"/>
            </a:solidFill>
            <a:prstDash val="solid"/>
            <a:round/>
            <a:headEnd type="none" w="sm" len="sm"/>
            <a:tailEnd type="none" w="sm" len="sm"/>
          </a:ln>
        </p:spPr>
      </p:pic>
      <p:pic>
        <p:nvPicPr>
          <p:cNvPr id="252" name="Google Shape;252;p4"/>
          <p:cNvPicPr preferRelativeResize="0"/>
          <p:nvPr/>
        </p:nvPicPr>
        <p:blipFill rotWithShape="1">
          <a:blip r:embed="rId9">
            <a:alphaModFix/>
          </a:blip>
          <a:srcRect l="22418" r="17608" b="22726"/>
          <a:stretch/>
        </p:blipFill>
        <p:spPr>
          <a:xfrm>
            <a:off x="6363657" y="3313965"/>
            <a:ext cx="1355508" cy="854607"/>
          </a:xfrm>
          <a:prstGeom prst="rect">
            <a:avLst/>
          </a:prstGeom>
          <a:noFill/>
          <a:ln w="12700" cap="flat" cmpd="sng">
            <a:solidFill>
              <a:srgbClr val="FF0000"/>
            </a:solidFill>
            <a:prstDash val="solid"/>
            <a:miter lim="800000"/>
            <a:headEnd type="none" w="sm" len="sm"/>
            <a:tailEnd type="none" w="sm" len="sm"/>
          </a:ln>
          <a:effectLst>
            <a:outerShdw blurRad="50800" dist="50800" dir="5400000" algn="ctr" rotWithShape="0">
              <a:schemeClr val="lt1"/>
            </a:outerShdw>
          </a:effectLst>
        </p:spPr>
      </p:pic>
      <p:pic>
        <p:nvPicPr>
          <p:cNvPr id="254" name="Google Shape;254;p4"/>
          <p:cNvPicPr preferRelativeResize="0"/>
          <p:nvPr/>
        </p:nvPicPr>
        <p:blipFill rotWithShape="1">
          <a:blip r:embed="rId10">
            <a:alphaModFix/>
          </a:blip>
          <a:srcRect l="34150" t="42828" r="52280" b="40832"/>
          <a:stretch/>
        </p:blipFill>
        <p:spPr>
          <a:xfrm>
            <a:off x="3854235" y="1712174"/>
            <a:ext cx="450735" cy="339409"/>
          </a:xfrm>
          <a:prstGeom prst="rect">
            <a:avLst/>
          </a:prstGeom>
          <a:noFill/>
          <a:ln w="25400" cap="flat" cmpd="sng">
            <a:noFill/>
            <a:prstDash val="solid"/>
            <a:miter lim="800000"/>
            <a:headEnd type="none" w="sm" len="sm"/>
            <a:tailEnd type="none" w="sm" len="sm"/>
          </a:ln>
        </p:spPr>
      </p:pic>
      <p:sp>
        <p:nvSpPr>
          <p:cNvPr id="255" name="Google Shape;255;p4">
            <a:hlinkClick r:id="rId11" action="ppaction://hlinksldjump"/>
          </p:cNvPr>
          <p:cNvSpPr/>
          <p:nvPr/>
        </p:nvSpPr>
        <p:spPr>
          <a:xfrm>
            <a:off x="0" y="6397425"/>
            <a:ext cx="1823571" cy="464234"/>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dirty="0">
                <a:solidFill>
                  <a:srgbClr val="FFFFFF"/>
                </a:solidFill>
                <a:latin typeface="Arial" panose="020B0604020202020204" pitchFamily="34" charset="0"/>
                <a:ea typeface="Calibri"/>
                <a:cs typeface="Arial" panose="020B0604020202020204" pitchFamily="34" charset="0"/>
                <a:sym typeface="Calibri"/>
              </a:rPr>
              <a:t>RFID Reader-1</a:t>
            </a:r>
            <a:endParaRPr sz="1467" dirty="0">
              <a:solidFill>
                <a:srgbClr val="000000"/>
              </a:solidFill>
              <a:latin typeface="Arial" panose="020B0604020202020204" pitchFamily="34" charset="0"/>
              <a:ea typeface="Arial"/>
              <a:cs typeface="Arial" panose="020B0604020202020204" pitchFamily="34" charset="0"/>
              <a:sym typeface="Arial"/>
            </a:endParaRPr>
          </a:p>
        </p:txBody>
      </p:sp>
      <p:sp>
        <p:nvSpPr>
          <p:cNvPr id="257" name="Google Shape;257;p4">
            <a:hlinkClick r:id="rId12" action="ppaction://hlinksldjump"/>
          </p:cNvPr>
          <p:cNvSpPr/>
          <p:nvPr/>
        </p:nvSpPr>
        <p:spPr>
          <a:xfrm>
            <a:off x="3951309" y="6226715"/>
            <a:ext cx="2232299" cy="422092"/>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dirty="0">
                <a:solidFill>
                  <a:srgbClr val="FFFFFF"/>
                </a:solidFill>
                <a:latin typeface="Arial" panose="020B0604020202020204" pitchFamily="34" charset="0"/>
                <a:ea typeface="Calibri"/>
                <a:cs typeface="Arial" panose="020B0604020202020204" pitchFamily="34" charset="0"/>
                <a:sym typeface="Calibri"/>
              </a:rPr>
              <a:t>Pulse Generator-1</a:t>
            </a:r>
            <a:endParaRPr sz="1467" dirty="0">
              <a:solidFill>
                <a:srgbClr val="000000"/>
              </a:solidFill>
              <a:latin typeface="Arial" panose="020B0604020202020204" pitchFamily="34" charset="0"/>
              <a:ea typeface="Arial"/>
              <a:cs typeface="Arial" panose="020B0604020202020204" pitchFamily="34" charset="0"/>
              <a:sym typeface="Arial"/>
            </a:endParaRPr>
          </a:p>
        </p:txBody>
      </p:sp>
      <p:sp>
        <p:nvSpPr>
          <p:cNvPr id="259" name="Google Shape;259;p4">
            <a:hlinkClick r:id="rId13" action="ppaction://hlinksldjump"/>
          </p:cNvPr>
          <p:cNvSpPr/>
          <p:nvPr/>
        </p:nvSpPr>
        <p:spPr>
          <a:xfrm>
            <a:off x="3041604" y="3838769"/>
            <a:ext cx="959213" cy="356460"/>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BIU-1</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260" name="Google Shape;260;p4">
            <a:hlinkClick r:id="rId14" action="ppaction://hlinksldjump"/>
          </p:cNvPr>
          <p:cNvSpPr/>
          <p:nvPr/>
        </p:nvSpPr>
        <p:spPr>
          <a:xfrm>
            <a:off x="2967512" y="2944628"/>
            <a:ext cx="861125" cy="369427"/>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DMI-1</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261" name="Google Shape;261;p4">
            <a:hlinkClick r:id="rId15" action="ppaction://hlinksldjump"/>
          </p:cNvPr>
          <p:cNvSpPr/>
          <p:nvPr/>
        </p:nvSpPr>
        <p:spPr>
          <a:xfrm>
            <a:off x="7840079" y="3359305"/>
            <a:ext cx="1596590" cy="525261"/>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900"/>
            </a:pPr>
            <a:r>
              <a:rPr lang="en" sz="1600" b="1" dirty="0">
                <a:solidFill>
                  <a:srgbClr val="FFFFFF"/>
                </a:solidFill>
                <a:latin typeface="Arial" panose="020B0604020202020204" pitchFamily="34" charset="0"/>
                <a:ea typeface="Calibri"/>
                <a:cs typeface="Arial" panose="020B0604020202020204" pitchFamily="34" charset="0"/>
                <a:sym typeface="Calibri"/>
              </a:rPr>
              <a:t>Vital Computer</a:t>
            </a:r>
            <a:endParaRPr sz="1600" b="1" dirty="0">
              <a:solidFill>
                <a:srgbClr val="FFFFFF"/>
              </a:solidFill>
              <a:latin typeface="Arial" panose="020B0604020202020204" pitchFamily="34" charset="0"/>
              <a:ea typeface="Calibri"/>
              <a:cs typeface="Arial" panose="020B0604020202020204" pitchFamily="34" charset="0"/>
              <a:sym typeface="Calibri"/>
            </a:endParaRPr>
          </a:p>
        </p:txBody>
      </p:sp>
      <p:sp>
        <p:nvSpPr>
          <p:cNvPr id="262" name="Google Shape;262;p4">
            <a:hlinkClick r:id="rId16" action="ppaction://hlinksldjump"/>
          </p:cNvPr>
          <p:cNvSpPr/>
          <p:nvPr/>
        </p:nvSpPr>
        <p:spPr>
          <a:xfrm>
            <a:off x="7776880" y="2665827"/>
            <a:ext cx="1646439" cy="525261"/>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900"/>
            </a:pPr>
            <a:r>
              <a:rPr lang="en" sz="1600" b="1" dirty="0">
                <a:solidFill>
                  <a:srgbClr val="FFFFFF"/>
                </a:solidFill>
                <a:latin typeface="Arial" panose="020B0604020202020204" pitchFamily="34" charset="0"/>
                <a:ea typeface="Calibri"/>
                <a:cs typeface="Arial" panose="020B0604020202020204" pitchFamily="34" charset="0"/>
                <a:sym typeface="Calibri"/>
              </a:rPr>
              <a:t>MCB &amp; Isolation Box</a:t>
            </a:r>
            <a:endParaRPr b="1" dirty="0">
              <a:solidFill>
                <a:srgbClr val="000000"/>
              </a:solidFill>
              <a:latin typeface="Arial" panose="020B0604020202020204" pitchFamily="34" charset="0"/>
              <a:ea typeface="Arial"/>
              <a:cs typeface="Arial" panose="020B0604020202020204" pitchFamily="34" charset="0"/>
              <a:sym typeface="Arial"/>
            </a:endParaRPr>
          </a:p>
        </p:txBody>
      </p:sp>
      <p:sp>
        <p:nvSpPr>
          <p:cNvPr id="265" name="Google Shape;265;p4">
            <a:hlinkClick r:id="rId17" action="ppaction://hlinksldjump"/>
          </p:cNvPr>
          <p:cNvSpPr/>
          <p:nvPr/>
        </p:nvSpPr>
        <p:spPr>
          <a:xfrm>
            <a:off x="790113" y="979056"/>
            <a:ext cx="1284314" cy="473677"/>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100"/>
            </a:pPr>
            <a:r>
              <a:rPr lang="en-US" b="1" dirty="0">
                <a:solidFill>
                  <a:srgbClr val="FFFFFF"/>
                </a:solidFill>
                <a:latin typeface="Arial" panose="020B0604020202020204" pitchFamily="34" charset="0"/>
                <a:ea typeface="Calibri"/>
                <a:cs typeface="Arial" panose="020B0604020202020204" pitchFamily="34" charset="0"/>
                <a:sym typeface="Calibri"/>
              </a:rPr>
              <a:t>GPS/GSM </a:t>
            </a:r>
            <a:endParaRPr b="1" dirty="0">
              <a:solidFill>
                <a:srgbClr val="000000"/>
              </a:solidFill>
              <a:latin typeface="Arial" panose="020B0604020202020204" pitchFamily="34" charset="0"/>
              <a:ea typeface="Arial"/>
              <a:cs typeface="Arial" panose="020B0604020202020204" pitchFamily="34" charset="0"/>
              <a:sym typeface="Arial"/>
            </a:endParaRPr>
          </a:p>
        </p:txBody>
      </p:sp>
      <p:sp>
        <p:nvSpPr>
          <p:cNvPr id="266" name="Google Shape;266;p4">
            <a:hlinkClick r:id="rId18" action="ppaction://hlinksldjump"/>
          </p:cNvPr>
          <p:cNvSpPr/>
          <p:nvPr/>
        </p:nvSpPr>
        <p:spPr>
          <a:xfrm>
            <a:off x="2914234" y="1087103"/>
            <a:ext cx="2153225" cy="409845"/>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b="1" dirty="0">
                <a:solidFill>
                  <a:srgbClr val="FFFFFF"/>
                </a:solidFill>
                <a:latin typeface="Arial" panose="020B0604020202020204" pitchFamily="34" charset="0"/>
                <a:ea typeface="Calibri"/>
                <a:cs typeface="Arial" panose="020B0604020202020204" pitchFamily="34" charset="0"/>
                <a:sym typeface="Calibri"/>
              </a:rPr>
              <a:t>Radio Antenna-1</a:t>
            </a:r>
            <a:endParaRPr b="1" dirty="0">
              <a:solidFill>
                <a:srgbClr val="000000"/>
              </a:solidFill>
              <a:latin typeface="Arial" panose="020B0604020202020204" pitchFamily="34" charset="0"/>
              <a:ea typeface="Arial"/>
              <a:cs typeface="Arial" panose="020B0604020202020204" pitchFamily="34" charset="0"/>
              <a:sym typeface="Arial"/>
            </a:endParaRPr>
          </a:p>
        </p:txBody>
      </p:sp>
      <p:sp>
        <p:nvSpPr>
          <p:cNvPr id="267" name="Google Shape;267;p4">
            <a:hlinkClick r:id="rId18" action="ppaction://hlinksldjump"/>
          </p:cNvPr>
          <p:cNvSpPr/>
          <p:nvPr/>
        </p:nvSpPr>
        <p:spPr>
          <a:xfrm>
            <a:off x="6478186" y="1452733"/>
            <a:ext cx="2153225" cy="338073"/>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b="1" dirty="0">
                <a:solidFill>
                  <a:srgbClr val="FFFFFF"/>
                </a:solidFill>
                <a:latin typeface="Arial" panose="020B0604020202020204" pitchFamily="34" charset="0"/>
                <a:ea typeface="Calibri"/>
                <a:cs typeface="Arial" panose="020B0604020202020204" pitchFamily="34" charset="0"/>
                <a:sym typeface="Calibri"/>
              </a:rPr>
              <a:t>Radio Antenna-2</a:t>
            </a:r>
            <a:endParaRPr b="1" dirty="0">
              <a:solidFill>
                <a:srgbClr val="000000"/>
              </a:solidFill>
              <a:latin typeface="Arial" panose="020B0604020202020204" pitchFamily="34" charset="0"/>
              <a:ea typeface="Arial"/>
              <a:cs typeface="Arial" panose="020B0604020202020204" pitchFamily="34" charset="0"/>
              <a:sym typeface="Arial"/>
            </a:endParaRPr>
          </a:p>
        </p:txBody>
      </p:sp>
      <p:cxnSp>
        <p:nvCxnSpPr>
          <p:cNvPr id="268" name="Google Shape;268;p4"/>
          <p:cNvCxnSpPr>
            <a:cxnSpLocks/>
            <a:stCxn id="254" idx="1"/>
            <a:endCxn id="265" idx="3"/>
          </p:cNvCxnSpPr>
          <p:nvPr/>
        </p:nvCxnSpPr>
        <p:spPr>
          <a:xfrm flipH="1" flipV="1">
            <a:off x="2074427" y="1215895"/>
            <a:ext cx="1779808" cy="665984"/>
          </a:xfrm>
          <a:prstGeom prst="straightConnector1">
            <a:avLst/>
          </a:prstGeom>
          <a:noFill/>
          <a:ln w="28575" cap="flat" cmpd="sng">
            <a:solidFill>
              <a:srgbClr val="FF0000"/>
            </a:solidFill>
            <a:prstDash val="solid"/>
            <a:miter lim="800000"/>
            <a:headEnd type="none" w="sm" len="sm"/>
            <a:tailEnd type="triangle" w="med" len="med"/>
          </a:ln>
        </p:spPr>
      </p:cxnSp>
      <p:pic>
        <p:nvPicPr>
          <p:cNvPr id="269" name="Google Shape;269;p4"/>
          <p:cNvPicPr preferRelativeResize="0"/>
          <p:nvPr/>
        </p:nvPicPr>
        <p:blipFill rotWithShape="1">
          <a:blip r:embed="rId10">
            <a:alphaModFix/>
          </a:blip>
          <a:srcRect l="46345" t="35833" r="37101" b="40831"/>
          <a:stretch/>
        </p:blipFill>
        <p:spPr>
          <a:xfrm>
            <a:off x="1611040" y="1641752"/>
            <a:ext cx="549896" cy="484753"/>
          </a:xfrm>
          <a:prstGeom prst="rect">
            <a:avLst/>
          </a:prstGeom>
          <a:noFill/>
          <a:ln w="12700" cap="flat" cmpd="sng">
            <a:solidFill>
              <a:srgbClr val="FF0000"/>
            </a:solidFill>
            <a:prstDash val="solid"/>
            <a:miter lim="800000"/>
            <a:headEnd type="none" w="sm" len="sm"/>
            <a:tailEnd type="none" w="sm" len="sm"/>
          </a:ln>
        </p:spPr>
      </p:pic>
      <p:pic>
        <p:nvPicPr>
          <p:cNvPr id="270" name="Google Shape;270;p4"/>
          <p:cNvPicPr preferRelativeResize="0"/>
          <p:nvPr/>
        </p:nvPicPr>
        <p:blipFill rotWithShape="1">
          <a:blip r:embed="rId10">
            <a:alphaModFix/>
          </a:blip>
          <a:srcRect l="46345" t="35833" r="37101" b="40831"/>
          <a:stretch/>
        </p:blipFill>
        <p:spPr>
          <a:xfrm>
            <a:off x="4461936" y="1593817"/>
            <a:ext cx="549896" cy="484753"/>
          </a:xfrm>
          <a:prstGeom prst="rect">
            <a:avLst/>
          </a:prstGeom>
          <a:noFill/>
          <a:ln w="12700" cap="flat" cmpd="sng">
            <a:solidFill>
              <a:srgbClr val="FF0000"/>
            </a:solidFill>
            <a:prstDash val="solid"/>
            <a:miter lim="800000"/>
            <a:headEnd type="none" w="sm" len="sm"/>
            <a:tailEnd type="none" w="sm" len="sm"/>
          </a:ln>
        </p:spPr>
      </p:pic>
      <p:pic>
        <p:nvPicPr>
          <p:cNvPr id="271" name="Google Shape;271;p4"/>
          <p:cNvPicPr preferRelativeResize="0"/>
          <p:nvPr/>
        </p:nvPicPr>
        <p:blipFill rotWithShape="1">
          <a:blip r:embed="rId10">
            <a:alphaModFix/>
          </a:blip>
          <a:srcRect l="46345" t="35833" r="37101" b="40831"/>
          <a:stretch/>
        </p:blipFill>
        <p:spPr>
          <a:xfrm>
            <a:off x="10253257" y="2344997"/>
            <a:ext cx="549896" cy="484753"/>
          </a:xfrm>
          <a:prstGeom prst="rect">
            <a:avLst/>
          </a:prstGeom>
          <a:noFill/>
          <a:ln w="12700" cap="flat" cmpd="sng">
            <a:solidFill>
              <a:srgbClr val="FF0000"/>
            </a:solidFill>
            <a:prstDash val="solid"/>
            <a:miter lim="800000"/>
            <a:headEnd type="none" w="sm" len="sm"/>
            <a:tailEnd type="none" w="sm" len="sm"/>
          </a:ln>
        </p:spPr>
      </p:pic>
      <p:pic>
        <p:nvPicPr>
          <p:cNvPr id="272" name="Google Shape;272;p4"/>
          <p:cNvPicPr preferRelativeResize="0"/>
          <p:nvPr/>
        </p:nvPicPr>
        <p:blipFill rotWithShape="1">
          <a:blip r:embed="rId10">
            <a:alphaModFix/>
          </a:blip>
          <a:srcRect l="46345" t="35833" r="37101" b="40831"/>
          <a:stretch/>
        </p:blipFill>
        <p:spPr>
          <a:xfrm>
            <a:off x="8599333" y="2059730"/>
            <a:ext cx="549896" cy="484753"/>
          </a:xfrm>
          <a:prstGeom prst="rect">
            <a:avLst/>
          </a:prstGeom>
          <a:noFill/>
          <a:ln w="12700" cap="flat" cmpd="sng">
            <a:solidFill>
              <a:srgbClr val="FF0000"/>
            </a:solidFill>
            <a:prstDash val="solid"/>
            <a:miter lim="800000"/>
            <a:headEnd type="none" w="sm" len="sm"/>
            <a:tailEnd type="none" w="sm" len="sm"/>
          </a:ln>
        </p:spPr>
      </p:pic>
      <p:pic>
        <p:nvPicPr>
          <p:cNvPr id="273" name="Google Shape;273;p4"/>
          <p:cNvPicPr preferRelativeResize="0"/>
          <p:nvPr/>
        </p:nvPicPr>
        <p:blipFill rotWithShape="1">
          <a:blip r:embed="rId10">
            <a:alphaModFix/>
          </a:blip>
          <a:srcRect l="34150" t="42828" r="52280" b="40832"/>
          <a:stretch/>
        </p:blipFill>
        <p:spPr>
          <a:xfrm>
            <a:off x="9469506" y="2368601"/>
            <a:ext cx="450735" cy="339409"/>
          </a:xfrm>
          <a:prstGeom prst="rect">
            <a:avLst/>
          </a:prstGeom>
          <a:noFill/>
          <a:ln w="12700" cap="flat" cmpd="sng">
            <a:solidFill>
              <a:srgbClr val="FF0000"/>
            </a:solidFill>
            <a:prstDash val="solid"/>
            <a:miter lim="800000"/>
            <a:headEnd type="none" w="sm" len="sm"/>
            <a:tailEnd type="none" w="sm" len="sm"/>
          </a:ln>
        </p:spPr>
      </p:pic>
      <p:sp>
        <p:nvSpPr>
          <p:cNvPr id="274" name="Google Shape;274;p4">
            <a:hlinkClick r:id="rId17" action="ppaction://hlinksldjump"/>
          </p:cNvPr>
          <p:cNvSpPr/>
          <p:nvPr/>
        </p:nvSpPr>
        <p:spPr>
          <a:xfrm>
            <a:off x="9948161" y="1397370"/>
            <a:ext cx="1465622" cy="484753"/>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100"/>
            </a:pPr>
            <a:r>
              <a:rPr lang="en-US" b="1" dirty="0">
                <a:solidFill>
                  <a:srgbClr val="FFFFFF"/>
                </a:solidFill>
                <a:latin typeface="Arial" panose="020B0604020202020204" pitchFamily="34" charset="0"/>
                <a:ea typeface="Calibri"/>
                <a:cs typeface="Arial" panose="020B0604020202020204" pitchFamily="34" charset="0"/>
                <a:sym typeface="Calibri"/>
              </a:rPr>
              <a:t>GPS/GSM </a:t>
            </a:r>
            <a:endParaRPr lang="en-US" b="1" dirty="0">
              <a:solidFill>
                <a:srgbClr val="000000"/>
              </a:solidFill>
              <a:latin typeface="Arial" panose="020B0604020202020204" pitchFamily="34" charset="0"/>
              <a:ea typeface="Arial"/>
              <a:cs typeface="Arial" panose="020B0604020202020204" pitchFamily="34" charset="0"/>
              <a:sym typeface="Arial"/>
            </a:endParaRPr>
          </a:p>
        </p:txBody>
      </p:sp>
      <p:pic>
        <p:nvPicPr>
          <p:cNvPr id="275" name="Google Shape;275;p4"/>
          <p:cNvPicPr preferRelativeResize="0"/>
          <p:nvPr/>
        </p:nvPicPr>
        <p:blipFill rotWithShape="1">
          <a:blip r:embed="rId8">
            <a:alphaModFix/>
          </a:blip>
          <a:srcRect l="53561" t="74136" r="27259" b="7607"/>
          <a:stretch/>
        </p:blipFill>
        <p:spPr>
          <a:xfrm>
            <a:off x="4646735" y="5691748"/>
            <a:ext cx="730192" cy="486853"/>
          </a:xfrm>
          <a:prstGeom prst="rect">
            <a:avLst/>
          </a:prstGeom>
          <a:noFill/>
          <a:ln w="9525" cap="flat" cmpd="sng">
            <a:solidFill>
              <a:srgbClr val="FF0000"/>
            </a:solidFill>
            <a:prstDash val="solid"/>
            <a:round/>
            <a:headEnd type="none" w="sm" len="sm"/>
            <a:tailEnd type="none" w="sm" len="sm"/>
          </a:ln>
        </p:spPr>
      </p:pic>
      <p:cxnSp>
        <p:nvCxnSpPr>
          <p:cNvPr id="276" name="Google Shape;276;p4"/>
          <p:cNvCxnSpPr>
            <a:cxnSpLocks/>
            <a:stCxn id="266" idx="2"/>
          </p:cNvCxnSpPr>
          <p:nvPr/>
        </p:nvCxnSpPr>
        <p:spPr>
          <a:xfrm>
            <a:off x="3990847" y="1496948"/>
            <a:ext cx="461096" cy="186659"/>
          </a:xfrm>
          <a:prstGeom prst="straightConnector1">
            <a:avLst/>
          </a:prstGeom>
          <a:noFill/>
          <a:ln w="34925" cap="flat" cmpd="sng">
            <a:solidFill>
              <a:srgbClr val="FF0000"/>
            </a:solidFill>
            <a:prstDash val="solid"/>
            <a:miter lim="800000"/>
            <a:headEnd type="none" w="sm" len="sm"/>
            <a:tailEnd type="triangle" w="med" len="med"/>
          </a:ln>
        </p:spPr>
      </p:cxnSp>
      <p:cxnSp>
        <p:nvCxnSpPr>
          <p:cNvPr id="277" name="Google Shape;277;p4"/>
          <p:cNvCxnSpPr>
            <a:cxnSpLocks/>
          </p:cNvCxnSpPr>
          <p:nvPr/>
        </p:nvCxnSpPr>
        <p:spPr>
          <a:xfrm flipH="1">
            <a:off x="2159451" y="1506631"/>
            <a:ext cx="882153" cy="281718"/>
          </a:xfrm>
          <a:prstGeom prst="straightConnector1">
            <a:avLst/>
          </a:prstGeom>
          <a:noFill/>
          <a:ln w="34925" cap="flat" cmpd="sng">
            <a:solidFill>
              <a:srgbClr val="FF0000"/>
            </a:solidFill>
            <a:prstDash val="solid"/>
            <a:miter lim="800000"/>
            <a:headEnd type="none" w="sm" len="sm"/>
            <a:tailEnd type="triangle" w="med" len="med"/>
          </a:ln>
        </p:spPr>
      </p:cxnSp>
      <p:cxnSp>
        <p:nvCxnSpPr>
          <p:cNvPr id="278" name="Google Shape;278;p4"/>
          <p:cNvCxnSpPr>
            <a:stCxn id="267" idx="3"/>
          </p:cNvCxnSpPr>
          <p:nvPr/>
        </p:nvCxnSpPr>
        <p:spPr>
          <a:xfrm>
            <a:off x="8631411" y="1621770"/>
            <a:ext cx="1618600" cy="775116"/>
          </a:xfrm>
          <a:prstGeom prst="straightConnector1">
            <a:avLst/>
          </a:prstGeom>
          <a:noFill/>
          <a:ln w="34925" cap="flat" cmpd="sng">
            <a:solidFill>
              <a:srgbClr val="FF0000"/>
            </a:solidFill>
            <a:prstDash val="solid"/>
            <a:miter lim="800000"/>
            <a:headEnd type="none" w="sm" len="sm"/>
            <a:tailEnd type="triangle" w="med" len="med"/>
          </a:ln>
        </p:spPr>
      </p:cxnSp>
      <p:cxnSp>
        <p:nvCxnSpPr>
          <p:cNvPr id="279" name="Google Shape;279;p4"/>
          <p:cNvCxnSpPr>
            <a:endCxn id="272" idx="1"/>
          </p:cNvCxnSpPr>
          <p:nvPr/>
        </p:nvCxnSpPr>
        <p:spPr>
          <a:xfrm>
            <a:off x="7526807" y="1827986"/>
            <a:ext cx="1072527" cy="474121"/>
          </a:xfrm>
          <a:prstGeom prst="straightConnector1">
            <a:avLst/>
          </a:prstGeom>
          <a:noFill/>
          <a:ln w="34925" cap="flat" cmpd="sng">
            <a:solidFill>
              <a:srgbClr val="FF0000"/>
            </a:solidFill>
            <a:prstDash val="solid"/>
            <a:miter lim="800000"/>
            <a:headEnd type="none" w="sm" len="sm"/>
            <a:tailEnd type="triangle" w="med" len="med"/>
          </a:ln>
        </p:spPr>
      </p:cxnSp>
      <p:cxnSp>
        <p:nvCxnSpPr>
          <p:cNvPr id="280" name="Google Shape;280;p4"/>
          <p:cNvCxnSpPr>
            <a:cxnSpLocks/>
            <a:stCxn id="274" idx="2"/>
          </p:cNvCxnSpPr>
          <p:nvPr/>
        </p:nvCxnSpPr>
        <p:spPr>
          <a:xfrm flipH="1">
            <a:off x="9743156" y="1882123"/>
            <a:ext cx="937816" cy="466761"/>
          </a:xfrm>
          <a:prstGeom prst="straightConnector1">
            <a:avLst/>
          </a:prstGeom>
          <a:noFill/>
          <a:ln w="34925" cap="flat" cmpd="sng">
            <a:solidFill>
              <a:srgbClr val="FF0000"/>
            </a:solidFill>
            <a:prstDash val="solid"/>
            <a:miter lim="800000"/>
            <a:headEnd type="none" w="sm" len="sm"/>
            <a:tailEnd type="triangle" w="med" len="med"/>
          </a:ln>
        </p:spPr>
      </p:cxnSp>
      <p:pic>
        <p:nvPicPr>
          <p:cNvPr id="281" name="Google Shape;281;p4"/>
          <p:cNvPicPr preferRelativeResize="0"/>
          <p:nvPr/>
        </p:nvPicPr>
        <p:blipFill rotWithShape="1">
          <a:blip r:embed="rId19">
            <a:alphaModFix/>
          </a:blip>
          <a:srcRect l="7764" t="44919" r="6442" b="21553"/>
          <a:stretch/>
        </p:blipFill>
        <p:spPr>
          <a:xfrm>
            <a:off x="6366371" y="2536861"/>
            <a:ext cx="1353664" cy="654227"/>
          </a:xfrm>
          <a:prstGeom prst="rect">
            <a:avLst/>
          </a:prstGeom>
          <a:noFill/>
          <a:ln w="12700" cap="flat" cmpd="sng">
            <a:solidFill>
              <a:srgbClr val="FF0000"/>
            </a:solidFill>
            <a:prstDash val="solid"/>
            <a:round/>
            <a:headEnd type="none" w="sm" len="sm"/>
            <a:tailEnd type="none" w="sm" len="sm"/>
          </a:ln>
        </p:spPr>
      </p:pic>
      <p:sp>
        <p:nvSpPr>
          <p:cNvPr id="2" name="Google Shape;253;p4">
            <a:extLst>
              <a:ext uri="{FF2B5EF4-FFF2-40B4-BE49-F238E27FC236}">
                <a16:creationId xmlns:a16="http://schemas.microsoft.com/office/drawing/2014/main" id="{93981E3C-F1FC-04AA-BE30-5876E7216594}"/>
              </a:ext>
            </a:extLst>
          </p:cNvPr>
          <p:cNvSpPr/>
          <p:nvPr/>
        </p:nvSpPr>
        <p:spPr>
          <a:xfrm>
            <a:off x="0" y="105111"/>
            <a:ext cx="12192000" cy="554240"/>
          </a:xfrm>
          <a:prstGeom prst="rect">
            <a:avLst/>
          </a:prstGeom>
          <a:solidFill>
            <a:schemeClr val="accent4"/>
          </a:solidFill>
          <a:ln>
            <a:noFill/>
          </a:ln>
        </p:spPr>
        <p:txBody>
          <a:bodyPr spcFirstLastPara="1" wrap="square" lIns="61717" tIns="30847" rIns="61717" bIns="30847" anchor="ctr" anchorCtr="0">
            <a:noAutofit/>
          </a:bodyPr>
          <a:lstStyle/>
          <a:p>
            <a:pPr algn="ctr">
              <a:buClr>
                <a:srgbClr val="000000"/>
              </a:buClr>
              <a:buSzPts val="2400"/>
            </a:pPr>
            <a:r>
              <a:rPr lang="en"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sp>
        <p:nvSpPr>
          <p:cNvPr id="3" name="Action Button: Go Back or Previous 2">
            <a:hlinkClick r:id="rId20" action="ppaction://hlinksldjump"/>
            <a:extLst>
              <a:ext uri="{FF2B5EF4-FFF2-40B4-BE49-F238E27FC236}">
                <a16:creationId xmlns:a16="http://schemas.microsoft.com/office/drawing/2014/main" id="{50F5DB9D-281B-B6A7-76F6-16828C34D1A2}"/>
              </a:ext>
            </a:extLst>
          </p:cNvPr>
          <p:cNvSpPr/>
          <p:nvPr/>
        </p:nvSpPr>
        <p:spPr>
          <a:xfrm>
            <a:off x="11114865" y="6373788"/>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Google Shape;260;p4">
            <a:hlinkClick r:id="rId14" action="ppaction://hlinksldjump"/>
            <a:extLst>
              <a:ext uri="{FF2B5EF4-FFF2-40B4-BE49-F238E27FC236}">
                <a16:creationId xmlns:a16="http://schemas.microsoft.com/office/drawing/2014/main" id="{74C1135F-D179-4509-B47B-71401B9D10D5}"/>
              </a:ext>
            </a:extLst>
          </p:cNvPr>
          <p:cNvSpPr/>
          <p:nvPr/>
        </p:nvSpPr>
        <p:spPr>
          <a:xfrm>
            <a:off x="10803153" y="3131704"/>
            <a:ext cx="861125" cy="369427"/>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DMI-2</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6" name="Google Shape;259;p4">
            <a:hlinkClick r:id="rId13" action="ppaction://hlinksldjump"/>
            <a:extLst>
              <a:ext uri="{FF2B5EF4-FFF2-40B4-BE49-F238E27FC236}">
                <a16:creationId xmlns:a16="http://schemas.microsoft.com/office/drawing/2014/main" id="{F0303213-E340-07BB-56C0-7EBDD5E86D16}"/>
              </a:ext>
            </a:extLst>
          </p:cNvPr>
          <p:cNvSpPr/>
          <p:nvPr/>
        </p:nvSpPr>
        <p:spPr>
          <a:xfrm>
            <a:off x="10705026" y="3884566"/>
            <a:ext cx="959213" cy="419593"/>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BIU-2</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7" name="Google Shape;255;p4">
            <a:hlinkClick r:id="rId11" action="ppaction://hlinksldjump"/>
            <a:extLst>
              <a:ext uri="{FF2B5EF4-FFF2-40B4-BE49-F238E27FC236}">
                <a16:creationId xmlns:a16="http://schemas.microsoft.com/office/drawing/2014/main" id="{6965AFCB-CC99-F9F3-AC36-6A7AAFD1432C}"/>
              </a:ext>
            </a:extLst>
          </p:cNvPr>
          <p:cNvSpPr/>
          <p:nvPr/>
        </p:nvSpPr>
        <p:spPr>
          <a:xfrm>
            <a:off x="9254425" y="6075369"/>
            <a:ext cx="1823571" cy="464234"/>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dirty="0">
                <a:solidFill>
                  <a:srgbClr val="FFFFFF"/>
                </a:solidFill>
                <a:latin typeface="Arial" panose="020B0604020202020204" pitchFamily="34" charset="0"/>
                <a:ea typeface="Calibri"/>
                <a:cs typeface="Arial" panose="020B0604020202020204" pitchFamily="34" charset="0"/>
                <a:sym typeface="Calibri"/>
              </a:rPr>
              <a:t>RFID Reader-2</a:t>
            </a:r>
            <a:endParaRPr sz="1467" dirty="0">
              <a:solidFill>
                <a:srgbClr val="000000"/>
              </a:solidFill>
              <a:latin typeface="Arial" panose="020B0604020202020204" pitchFamily="34" charset="0"/>
              <a:ea typeface="Arial"/>
              <a:cs typeface="Arial" panose="020B0604020202020204" pitchFamily="34" charset="0"/>
              <a:sym typeface="Arial"/>
            </a:endParaRPr>
          </a:p>
        </p:txBody>
      </p:sp>
      <p:sp>
        <p:nvSpPr>
          <p:cNvPr id="8" name="Google Shape;257;p4">
            <a:hlinkClick r:id="rId12" action="ppaction://hlinksldjump"/>
            <a:extLst>
              <a:ext uri="{FF2B5EF4-FFF2-40B4-BE49-F238E27FC236}">
                <a16:creationId xmlns:a16="http://schemas.microsoft.com/office/drawing/2014/main" id="{52465C49-7A53-454D-246D-0FA3ED705C14}"/>
              </a:ext>
            </a:extLst>
          </p:cNvPr>
          <p:cNvSpPr/>
          <p:nvPr/>
        </p:nvSpPr>
        <p:spPr>
          <a:xfrm>
            <a:off x="6224947" y="5975333"/>
            <a:ext cx="2232299" cy="422092"/>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dirty="0">
                <a:solidFill>
                  <a:srgbClr val="FFFFFF"/>
                </a:solidFill>
                <a:latin typeface="Arial" panose="020B0604020202020204" pitchFamily="34" charset="0"/>
                <a:ea typeface="Calibri"/>
                <a:cs typeface="Arial" panose="020B0604020202020204" pitchFamily="34" charset="0"/>
                <a:sym typeface="Calibri"/>
              </a:rPr>
              <a:t>Pulse Generator-2</a:t>
            </a:r>
            <a:endParaRPr sz="1467"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12790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35360" y="943338"/>
            <a:ext cx="11617291" cy="5973430"/>
          </a:xfrm>
          <a:prstGeom prst="rect">
            <a:avLst/>
          </a:prstGeom>
          <a:noFill/>
        </p:spPr>
        <p:txBody>
          <a:bodyPr wrap="square" rtlCol="0">
            <a:spAutoFit/>
          </a:bodyPr>
          <a:lstStyle/>
          <a:p>
            <a:pPr marL="360036" indent="-360036" algn="just">
              <a:spcBef>
                <a:spcPts val="540"/>
              </a:spcBef>
              <a:buFont typeface="Wingdings" pitchFamily="2" charset="2"/>
              <a:buChar char="Ø"/>
            </a:pPr>
            <a:r>
              <a:rPr lang="hi-IN" sz="2600" b="1" dirty="0">
                <a:latin typeface="Kokila" panose="020B0604020202020204" pitchFamily="34" charset="0"/>
                <a:cs typeface="Kokila" panose="020B0604020202020204" pitchFamily="34" charset="0"/>
              </a:rPr>
              <a:t>यह कैब में ही सिग्नल का आस्पेक्ट दर्शाता है ।</a:t>
            </a:r>
          </a:p>
          <a:p>
            <a:pPr marL="360036" indent="-360036" algn="just">
              <a:spcBef>
                <a:spcPts val="540"/>
              </a:spcBef>
              <a:buFont typeface="Wingdings" pitchFamily="2" charset="2"/>
              <a:buChar char="Ø"/>
            </a:pPr>
            <a:r>
              <a:rPr lang="hi-IN" sz="2600" b="1" dirty="0">
                <a:latin typeface="Kokila" panose="020B0604020202020204" pitchFamily="34" charset="0"/>
                <a:cs typeface="Kokila" panose="020B0604020202020204" pitchFamily="34" charset="0"/>
              </a:rPr>
              <a:t>यह ट्रेन को ओवर स्पीडिंग से बचाता है- सेक्शनल  स्पीड, ट्रेन स्पीड, लूप लाइन स्पीड, स्थाई व अस्थाई गति प्रतिबंध ।</a:t>
            </a:r>
          </a:p>
          <a:p>
            <a:pPr marL="360036" indent="-360036" algn="just">
              <a:spcBef>
                <a:spcPts val="540"/>
              </a:spcBef>
              <a:buFont typeface="Wingdings" pitchFamily="2" charset="2"/>
              <a:buChar char="Ø"/>
            </a:pPr>
            <a:r>
              <a:rPr lang="hi-IN" sz="2600" b="1" dirty="0">
                <a:latin typeface="Kokila" panose="020B0604020202020204" pitchFamily="34" charset="0"/>
                <a:cs typeface="Kokila" panose="020B0604020202020204" pitchFamily="34" charset="0"/>
              </a:rPr>
              <a:t>यह ट्रेनों की सीधी टक्कर, पीछे की टक्कर, पार्श्व टक्कर से बचाता है ।</a:t>
            </a:r>
          </a:p>
          <a:p>
            <a:pPr marL="360036" indent="-360036" algn="just">
              <a:spcBef>
                <a:spcPts val="540"/>
              </a:spcBef>
              <a:buFont typeface="Wingdings" pitchFamily="2" charset="2"/>
              <a:buChar char="Ø"/>
            </a:pPr>
            <a:r>
              <a:rPr lang="hi-IN" sz="2600" b="1" dirty="0">
                <a:latin typeface="Kokila" panose="020B0604020202020204" pitchFamily="34" charset="0"/>
                <a:cs typeface="Kokila" panose="020B0604020202020204" pitchFamily="34" charset="0"/>
              </a:rPr>
              <a:t>यह ट्रेन को रिवर्स मूवमेंट व रोल बॅक से बचाता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a:t>
            </a:r>
          </a:p>
          <a:p>
            <a:pPr marL="360036" indent="-360036" algn="just">
              <a:spcBef>
                <a:spcPts val="540"/>
              </a:spcBef>
              <a:buFont typeface="Wingdings" pitchFamily="2" charset="2"/>
              <a:buChar char="Ø"/>
            </a:pPr>
            <a:r>
              <a:rPr lang="hi-IN" sz="2600" b="1" dirty="0">
                <a:latin typeface="Kokila" panose="020B0604020202020204" pitchFamily="34" charset="0"/>
                <a:cs typeface="Kokila" panose="020B0604020202020204" pitchFamily="34" charset="0"/>
              </a:rPr>
              <a:t>लेवल क्रॉसिंग (LC) गेट पर ऑटोमेटिकली सीटी बजाने का काम करता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a:t>
            </a:r>
          </a:p>
          <a:p>
            <a:pPr marL="360036" indent="-360036" algn="just">
              <a:spcBef>
                <a:spcPts val="540"/>
              </a:spcBef>
              <a:buFont typeface="Wingdings" pitchFamily="2" charset="2"/>
              <a:buChar char="Ø"/>
            </a:pPr>
            <a:r>
              <a:rPr lang="hi-IN" sz="2600" b="1" dirty="0">
                <a:latin typeface="Kokila" panose="020B0604020202020204" pitchFamily="34" charset="0"/>
                <a:cs typeface="Kokila" panose="020B0604020202020204" pitchFamily="34" charset="0"/>
              </a:rPr>
              <a:t>शंटिंग लिमिट वेलिडेशन ।</a:t>
            </a:r>
            <a:endParaRPr lang="en-US" sz="2600" b="1" dirty="0">
              <a:latin typeface="Kokila" panose="020B0604020202020204" pitchFamily="34" charset="0"/>
              <a:cs typeface="Kokila" panose="020B0604020202020204" pitchFamily="34" charset="0"/>
            </a:endParaRPr>
          </a:p>
          <a:p>
            <a:pPr marL="308610" indent="-308610" algn="just">
              <a:spcBef>
                <a:spcPts val="405"/>
              </a:spcBef>
              <a:buFont typeface="Wingdings" pitchFamily="2" charset="2"/>
              <a:buChar char="Ø"/>
            </a:pPr>
            <a:r>
              <a:rPr lang="hi-IN" sz="2600" b="1" dirty="0">
                <a:latin typeface="Kokila" panose="020B0604020202020204" pitchFamily="34" charset="0"/>
                <a:cs typeface="Kokila" panose="020B0604020202020204" pitchFamily="34" charset="0"/>
              </a:rPr>
              <a:t>यह ट्रैक पर ट्रेन की व्यस्तता (Occupation) का पता लगाता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a:t>
            </a:r>
          </a:p>
          <a:p>
            <a:pPr marL="308610" indent="-308610" algn="just">
              <a:spcBef>
                <a:spcPts val="405"/>
              </a:spcBef>
              <a:buFont typeface="Wingdings" pitchFamily="2" charset="2"/>
              <a:buChar char="Ø"/>
            </a:pPr>
            <a:r>
              <a:rPr lang="hi-IN" sz="2600" b="1" dirty="0">
                <a:latin typeface="Kokila" panose="020B0604020202020204" pitchFamily="34" charset="0"/>
                <a:cs typeface="Kokila" panose="020B0604020202020204" pitchFamily="34" charset="0"/>
              </a:rPr>
              <a:t>आपातकाल की स्थित में SOS (</a:t>
            </a:r>
            <a:r>
              <a:rPr lang="en-US" sz="2600" b="1" dirty="0">
                <a:latin typeface="Kokila" panose="020B0604020202020204" pitchFamily="34" charset="0"/>
                <a:cs typeface="Kokila" panose="020B0604020202020204" pitchFamily="34" charset="0"/>
              </a:rPr>
              <a:t>Save</a:t>
            </a:r>
            <a:r>
              <a:rPr lang="en-US" sz="2600" b="1" spc="-10" dirty="0">
                <a:latin typeface="Kokila" panose="020B0604020202020204" pitchFamily="34" charset="0"/>
                <a:cs typeface="Kokila" panose="020B0604020202020204" pitchFamily="34" charset="0"/>
              </a:rPr>
              <a:t> </a:t>
            </a:r>
            <a:r>
              <a:rPr lang="en-US" sz="2600" b="1" dirty="0">
                <a:latin typeface="Kokila" panose="020B0604020202020204" pitchFamily="34" charset="0"/>
                <a:cs typeface="Kokila" panose="020B0604020202020204" pitchFamily="34" charset="0"/>
              </a:rPr>
              <a:t>Our</a:t>
            </a:r>
            <a:r>
              <a:rPr lang="en-US" sz="2600" b="1" spc="-10" dirty="0">
                <a:latin typeface="Kokila" panose="020B0604020202020204" pitchFamily="34" charset="0"/>
                <a:cs typeface="Kokila" panose="020B0604020202020204" pitchFamily="34" charset="0"/>
              </a:rPr>
              <a:t> </a:t>
            </a:r>
            <a:r>
              <a:rPr lang="en-US" sz="2600" b="1" spc="-7" dirty="0">
                <a:latin typeface="Kokila" panose="020B0604020202020204" pitchFamily="34" charset="0"/>
                <a:cs typeface="Kokila" panose="020B0604020202020204" pitchFamily="34" charset="0"/>
              </a:rPr>
              <a:t>Souls</a:t>
            </a:r>
            <a:r>
              <a:rPr lang="hi-IN" sz="2600" b="1" dirty="0">
                <a:latin typeface="Kokila" panose="020B0604020202020204" pitchFamily="34" charset="0"/>
                <a:cs typeface="Kokila" panose="020B0604020202020204" pitchFamily="34" charset="0"/>
              </a:rPr>
              <a:t>) मैसेज भेजकर गाड़ियों को जहाँ</a:t>
            </a:r>
            <a:r>
              <a:rPr lang="en-US" sz="2600" b="1" dirty="0">
                <a:latin typeface="Kokila" panose="020B0604020202020204" pitchFamily="34" charset="0"/>
                <a:cs typeface="Kokila" panose="020B0604020202020204" pitchFamily="34" charset="0"/>
              </a:rPr>
              <a:t>-</a:t>
            </a:r>
            <a:r>
              <a:rPr lang="hi-IN" sz="2600" b="1" dirty="0">
                <a:latin typeface="Kokila" panose="020B0604020202020204" pitchFamily="34" charset="0"/>
                <a:cs typeface="Kokila" panose="020B0604020202020204" pitchFamily="34" charset="0"/>
              </a:rPr>
              <a:t>तहाँ रोका जा सकता है</a:t>
            </a:r>
          </a:p>
          <a:p>
            <a:pPr marL="308610" indent="-308610" algn="just">
              <a:spcBef>
                <a:spcPts val="405"/>
              </a:spcBef>
              <a:buFont typeface="Wingdings" pitchFamily="2" charset="2"/>
              <a:buChar char="Ø"/>
            </a:pPr>
            <a:r>
              <a:rPr lang="hi-IN" sz="2600" b="1" dirty="0">
                <a:latin typeface="Kokila" panose="020B0604020202020204" pitchFamily="34" charset="0"/>
                <a:cs typeface="Kokila" panose="020B0604020202020204" pitchFamily="34" charset="0"/>
              </a:rPr>
              <a:t>गाड़ियों के संचालन पर NMS </a:t>
            </a:r>
            <a:r>
              <a:rPr lang="en-US" sz="2600" b="1" dirty="0">
                <a:latin typeface="Kokila" panose="020B0604020202020204" pitchFamily="34" charset="0"/>
                <a:cs typeface="Kokila" panose="020B0604020202020204" pitchFamily="34" charset="0"/>
              </a:rPr>
              <a:t>(</a:t>
            </a:r>
            <a:r>
              <a:rPr lang="hi-IN" sz="2600" b="1" dirty="0">
                <a:latin typeface="Kokila" panose="020B0604020202020204" pitchFamily="34" charset="0"/>
                <a:cs typeface="Kokila" panose="020B0604020202020204" pitchFamily="34" charset="0"/>
              </a:rPr>
              <a:t>नेटवर्क मेनेजमेंट सिस्टम</a:t>
            </a:r>
            <a:r>
              <a:rPr lang="en-US" sz="2600" b="1" dirty="0">
                <a:latin typeface="Kokila" panose="020B0604020202020204" pitchFamily="34" charset="0"/>
                <a:cs typeface="Kokila" panose="020B0604020202020204" pitchFamily="34" charset="0"/>
              </a:rPr>
              <a:t>)</a:t>
            </a:r>
            <a:r>
              <a:rPr lang="hi-IN" sz="2600" b="1" dirty="0">
                <a:latin typeface="Kokila" panose="020B0604020202020204" pitchFamily="34" charset="0"/>
                <a:cs typeface="Kokila" panose="020B0604020202020204" pitchFamily="34" charset="0"/>
              </a:rPr>
              <a:t> द्वारा लगातार निगरानी की जाती है । </a:t>
            </a:r>
          </a:p>
          <a:p>
            <a:pPr marL="308610" indent="-308610" algn="just">
              <a:spcBef>
                <a:spcPts val="405"/>
              </a:spcBef>
              <a:buFont typeface="Wingdings" pitchFamily="2" charset="2"/>
              <a:buChar char="Ø"/>
            </a:pPr>
            <a:r>
              <a:rPr lang="hi-IN" sz="2600" b="1" dirty="0">
                <a:latin typeface="Kokila" panose="020B0604020202020204" pitchFamily="34" charset="0"/>
                <a:cs typeface="Kokila" panose="020B0604020202020204" pitchFamily="34" charset="0"/>
              </a:rPr>
              <a:t>यह ब्रेकिंग दूरी की लगातार निगरानी करता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a:t>
            </a:r>
          </a:p>
          <a:p>
            <a:pPr marL="308610" indent="-308610" algn="just">
              <a:spcBef>
                <a:spcPts val="405"/>
              </a:spcBef>
              <a:buFont typeface="Wingdings" pitchFamily="2" charset="2"/>
              <a:buChar char="Ø"/>
            </a:pPr>
            <a:r>
              <a:rPr lang="hi-IN" sz="2600" b="1" dirty="0">
                <a:latin typeface="Kokila" panose="020B0604020202020204" pitchFamily="34" charset="0"/>
                <a:cs typeface="Kokila" panose="020B0604020202020204" pitchFamily="34" charset="0"/>
              </a:rPr>
              <a:t>यह ब्रेकिंग दूरी, गति की दिशा और रोल बॅक की निरंतर निगरानी करता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a:t>
            </a:r>
          </a:p>
          <a:p>
            <a:pPr marL="308610" indent="-308610" algn="just">
              <a:spcBef>
                <a:spcPts val="405"/>
              </a:spcBef>
              <a:buFont typeface="Wingdings" pitchFamily="2" charset="2"/>
              <a:buChar char="Ø"/>
            </a:pPr>
            <a:r>
              <a:rPr lang="hi-IN" sz="2600" b="1" dirty="0">
                <a:latin typeface="Kokila" panose="020B0604020202020204" pitchFamily="34" charset="0"/>
                <a:cs typeface="Kokila" panose="020B0604020202020204" pitchFamily="34" charset="0"/>
              </a:rPr>
              <a:t>यह मूवमेंट अथोरिटी का निरंतर अपडेट प्रदान करता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 </a:t>
            </a:r>
          </a:p>
          <a:p>
            <a:pPr algn="just">
              <a:spcBef>
                <a:spcPts val="405"/>
              </a:spcBef>
            </a:pPr>
            <a:r>
              <a:rPr lang="hi-IN" sz="2600" b="1" dirty="0">
                <a:latin typeface="Kokila" panose="020B0604020202020204" pitchFamily="34" charset="0"/>
                <a:cs typeface="Kokila" panose="020B0604020202020204" pitchFamily="34" charset="0"/>
              </a:rPr>
              <a:t>     (MA- वह दूरी जहां तक ट्रेन को, बिना किसी खतरे के जाने की अनुमति है</a:t>
            </a:r>
            <a:r>
              <a:rPr lang="en-US" sz="2600" b="1" dirty="0">
                <a:latin typeface="Kokila" panose="020B0604020202020204" pitchFamily="34" charset="0"/>
                <a:cs typeface="Kokila" panose="020B0604020202020204" pitchFamily="34" charset="0"/>
              </a:rPr>
              <a:t> </a:t>
            </a:r>
            <a:r>
              <a:rPr lang="hi-IN" sz="2600" b="1" dirty="0">
                <a:latin typeface="Kokila" panose="020B0604020202020204" pitchFamily="34" charset="0"/>
                <a:cs typeface="Kokila" panose="020B0604020202020204" pitchFamily="34" charset="0"/>
              </a:rPr>
              <a:t>।) </a:t>
            </a:r>
            <a:endParaRPr lang="en-US" sz="2600" b="1" dirty="0">
              <a:latin typeface="Kokila" panose="020B0604020202020204" pitchFamily="34" charset="0"/>
              <a:cs typeface="Kokila" panose="020B0604020202020204" pitchFamily="34" charset="0"/>
            </a:endParaRPr>
          </a:p>
        </p:txBody>
      </p:sp>
      <p:grpSp>
        <p:nvGrpSpPr>
          <p:cNvPr id="6" name="object 2">
            <a:extLst>
              <a:ext uri="{FF2B5EF4-FFF2-40B4-BE49-F238E27FC236}">
                <a16:creationId xmlns:a16="http://schemas.microsoft.com/office/drawing/2014/main" id="{D4DBE17C-C86E-DFE6-DE81-8EFE0252DC49}"/>
              </a:ext>
            </a:extLst>
          </p:cNvPr>
          <p:cNvGrpSpPr/>
          <p:nvPr/>
        </p:nvGrpSpPr>
        <p:grpSpPr>
          <a:xfrm>
            <a:off x="0" y="226805"/>
            <a:ext cx="12192000" cy="660228"/>
            <a:chOff x="582104" y="247141"/>
            <a:chExt cx="8021955" cy="1381125"/>
          </a:xfrm>
          <a:solidFill>
            <a:srgbClr val="FFC000"/>
          </a:solidFill>
        </p:grpSpPr>
        <p:sp>
          <p:nvSpPr>
            <p:cNvPr id="7" name="object 3">
              <a:extLst>
                <a:ext uri="{FF2B5EF4-FFF2-40B4-BE49-F238E27FC236}">
                  <a16:creationId xmlns:a16="http://schemas.microsoft.com/office/drawing/2014/main" id="{53E45C7D-C468-53A7-99C1-1E84DBD33A69}"/>
                </a:ext>
              </a:extLst>
            </p:cNvPr>
            <p:cNvSpPr/>
            <p:nvPr/>
          </p:nvSpPr>
          <p:spPr>
            <a:xfrm>
              <a:off x="609599" y="274700"/>
              <a:ext cx="7966709" cy="1325880"/>
            </a:xfrm>
            <a:custGeom>
              <a:avLst/>
              <a:gdLst/>
              <a:ahLst/>
              <a:cxnLst/>
              <a:rect l="l" t="t" r="r" b="b"/>
              <a:pathLst>
                <a:path w="7966709" h="1325880">
                  <a:moveTo>
                    <a:pt x="7966329" y="0"/>
                  </a:moveTo>
                  <a:lnTo>
                    <a:pt x="0" y="0"/>
                  </a:lnTo>
                  <a:lnTo>
                    <a:pt x="0" y="1325499"/>
                  </a:lnTo>
                  <a:lnTo>
                    <a:pt x="7966329" y="1325499"/>
                  </a:lnTo>
                  <a:lnTo>
                    <a:pt x="7966329" y="0"/>
                  </a:lnTo>
                  <a:close/>
                </a:path>
              </a:pathLst>
            </a:custGeom>
            <a:grpFill/>
          </p:spPr>
          <p:txBody>
            <a:bodyPr wrap="square" lIns="0" tIns="0" rIns="0" bIns="0" rtlCol="0"/>
            <a:lstStyle/>
            <a:p>
              <a:endParaRPr sz="1620"/>
            </a:p>
          </p:txBody>
        </p:sp>
        <p:sp>
          <p:nvSpPr>
            <p:cNvPr id="8" name="object 4">
              <a:extLst>
                <a:ext uri="{FF2B5EF4-FFF2-40B4-BE49-F238E27FC236}">
                  <a16:creationId xmlns:a16="http://schemas.microsoft.com/office/drawing/2014/main" id="{4E6971C7-2ED0-EBD7-349C-086FB80B19B4}"/>
                </a:ext>
              </a:extLst>
            </p:cNvPr>
            <p:cNvSpPr/>
            <p:nvPr/>
          </p:nvSpPr>
          <p:spPr>
            <a:xfrm>
              <a:off x="582104" y="247141"/>
              <a:ext cx="8021955" cy="1381125"/>
            </a:xfrm>
            <a:custGeom>
              <a:avLst/>
              <a:gdLst/>
              <a:ahLst/>
              <a:cxnLst/>
              <a:rect l="l" t="t" r="r" b="b"/>
              <a:pathLst>
                <a:path w="8021955" h="1381125">
                  <a:moveTo>
                    <a:pt x="7993824" y="0"/>
                  </a:moveTo>
                  <a:lnTo>
                    <a:pt x="27495" y="0"/>
                  </a:lnTo>
                  <a:lnTo>
                    <a:pt x="16791" y="2162"/>
                  </a:lnTo>
                  <a:lnTo>
                    <a:pt x="8051" y="8064"/>
                  </a:lnTo>
                  <a:lnTo>
                    <a:pt x="2160" y="16823"/>
                  </a:lnTo>
                  <a:lnTo>
                    <a:pt x="0" y="27558"/>
                  </a:lnTo>
                  <a:lnTo>
                    <a:pt x="0" y="1353057"/>
                  </a:lnTo>
                  <a:lnTo>
                    <a:pt x="2160" y="1363793"/>
                  </a:lnTo>
                  <a:lnTo>
                    <a:pt x="8051" y="1372552"/>
                  </a:lnTo>
                  <a:lnTo>
                    <a:pt x="16791" y="1378454"/>
                  </a:lnTo>
                  <a:lnTo>
                    <a:pt x="27495" y="1380616"/>
                  </a:lnTo>
                  <a:lnTo>
                    <a:pt x="7993824" y="1380616"/>
                  </a:lnTo>
                  <a:lnTo>
                    <a:pt x="8004559" y="1378454"/>
                  </a:lnTo>
                  <a:lnTo>
                    <a:pt x="8013319" y="1372552"/>
                  </a:lnTo>
                  <a:lnTo>
                    <a:pt x="8019220" y="1363793"/>
                  </a:lnTo>
                  <a:lnTo>
                    <a:pt x="8021383" y="1353057"/>
                  </a:lnTo>
                  <a:lnTo>
                    <a:pt x="8021383" y="1347596"/>
                  </a:lnTo>
                  <a:lnTo>
                    <a:pt x="32994" y="1347596"/>
                  </a:lnTo>
                  <a:lnTo>
                    <a:pt x="32994" y="33019"/>
                  </a:lnTo>
                  <a:lnTo>
                    <a:pt x="8021383" y="33019"/>
                  </a:lnTo>
                  <a:lnTo>
                    <a:pt x="8021383" y="27558"/>
                  </a:lnTo>
                  <a:lnTo>
                    <a:pt x="8019220" y="16823"/>
                  </a:lnTo>
                  <a:lnTo>
                    <a:pt x="8013318" y="8064"/>
                  </a:lnTo>
                  <a:lnTo>
                    <a:pt x="8004559" y="2162"/>
                  </a:lnTo>
                  <a:lnTo>
                    <a:pt x="7993824" y="0"/>
                  </a:lnTo>
                  <a:close/>
                </a:path>
                <a:path w="8021955" h="1381125">
                  <a:moveTo>
                    <a:pt x="8021383" y="33019"/>
                  </a:moveTo>
                  <a:lnTo>
                    <a:pt x="7988363" y="33019"/>
                  </a:lnTo>
                  <a:lnTo>
                    <a:pt x="7988363" y="1347596"/>
                  </a:lnTo>
                  <a:lnTo>
                    <a:pt x="8021383" y="1347596"/>
                  </a:lnTo>
                  <a:lnTo>
                    <a:pt x="8021383" y="33019"/>
                  </a:lnTo>
                  <a:close/>
                </a:path>
                <a:path w="8021955" h="1381125">
                  <a:moveTo>
                    <a:pt x="7977314" y="43941"/>
                  </a:moveTo>
                  <a:lnTo>
                    <a:pt x="43992" y="43941"/>
                  </a:lnTo>
                  <a:lnTo>
                    <a:pt x="43992" y="1336547"/>
                  </a:lnTo>
                  <a:lnTo>
                    <a:pt x="7977314" y="1336547"/>
                  </a:lnTo>
                  <a:lnTo>
                    <a:pt x="7977314" y="1325498"/>
                  </a:lnTo>
                  <a:lnTo>
                    <a:pt x="54990" y="1325498"/>
                  </a:lnTo>
                  <a:lnTo>
                    <a:pt x="54990" y="54990"/>
                  </a:lnTo>
                  <a:lnTo>
                    <a:pt x="7977314" y="54990"/>
                  </a:lnTo>
                  <a:lnTo>
                    <a:pt x="7977314" y="43941"/>
                  </a:lnTo>
                  <a:close/>
                </a:path>
                <a:path w="8021955" h="1381125">
                  <a:moveTo>
                    <a:pt x="7977314" y="54990"/>
                  </a:moveTo>
                  <a:lnTo>
                    <a:pt x="7966392" y="54990"/>
                  </a:lnTo>
                  <a:lnTo>
                    <a:pt x="7966392" y="1325498"/>
                  </a:lnTo>
                  <a:lnTo>
                    <a:pt x="7977314" y="1325498"/>
                  </a:lnTo>
                  <a:lnTo>
                    <a:pt x="7977314" y="54990"/>
                  </a:lnTo>
                  <a:close/>
                </a:path>
              </a:pathLst>
            </a:custGeom>
            <a:grpFill/>
          </p:spPr>
          <p:txBody>
            <a:bodyPr wrap="square" lIns="0" tIns="0" rIns="0" bIns="0" rtlCol="0"/>
            <a:lstStyle/>
            <a:p>
              <a:endParaRPr sz="1620"/>
            </a:p>
          </p:txBody>
        </p:sp>
      </p:grpSp>
      <p:pic>
        <p:nvPicPr>
          <p:cNvPr id="5" name="object 5"/>
          <p:cNvPicPr/>
          <p:nvPr/>
        </p:nvPicPr>
        <p:blipFill>
          <a:blip r:embed="rId2" cstate="print"/>
          <a:stretch>
            <a:fillRect/>
          </a:stretch>
        </p:blipFill>
        <p:spPr>
          <a:xfrm>
            <a:off x="3744197" y="296284"/>
            <a:ext cx="4703216" cy="521208"/>
          </a:xfrm>
          <a:prstGeom prst="rect">
            <a:avLst/>
          </a:prstGeom>
        </p:spPr>
      </p:pic>
      <p:sp>
        <p:nvSpPr>
          <p:cNvPr id="2" name="Action Button: Go Back or Previous 1">
            <a:hlinkClick r:id="rId3" action="ppaction://hlinksldjump"/>
            <a:extLst>
              <a:ext uri="{FF2B5EF4-FFF2-40B4-BE49-F238E27FC236}">
                <a16:creationId xmlns:a16="http://schemas.microsoft.com/office/drawing/2014/main" id="{8395EA71-0E06-439C-1855-DAA1C8932B8A}"/>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8AF66-5761-48C6-EA00-72D71FC1F795}"/>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144A8960-9F81-D7AF-9250-BF79CF5897A7}"/>
              </a:ext>
            </a:extLst>
          </p:cNvPr>
          <p:cNvSpPr txBox="1"/>
          <p:nvPr/>
        </p:nvSpPr>
        <p:spPr>
          <a:xfrm>
            <a:off x="105875" y="1031801"/>
            <a:ext cx="11926327" cy="5632311"/>
          </a:xfrm>
          <a:prstGeom prst="rect">
            <a:avLst/>
          </a:prstGeom>
          <a:noFill/>
        </p:spPr>
        <p:txBody>
          <a:bodyPr wrap="square" rtlCol="0">
            <a:spAutoFit/>
          </a:bodyPr>
          <a:lstStyle/>
          <a:p>
            <a:pPr algn="just"/>
            <a:r>
              <a:rPr lang="hi-IN" sz="3000" b="1" i="0" u="none" strike="noStrike" baseline="0" dirty="0">
                <a:solidFill>
                  <a:srgbClr val="FFFF00"/>
                </a:solidFill>
                <a:latin typeface="Kokila" panose="020B0604020202020204" pitchFamily="34" charset="0"/>
                <a:cs typeface="Kokila" panose="020B0604020202020204" pitchFamily="34" charset="0"/>
              </a:rPr>
              <a:t>लक्ष्य प्रकार (</a:t>
            </a:r>
            <a:r>
              <a:rPr lang="en-US" sz="3000" b="1" i="0" u="none" strike="noStrike" baseline="0" dirty="0">
                <a:solidFill>
                  <a:srgbClr val="FFFF00"/>
                </a:solidFill>
                <a:latin typeface="Kokila" panose="020B0604020202020204" pitchFamily="34" charset="0"/>
                <a:cs typeface="Kokila" panose="020B0604020202020204" pitchFamily="34" charset="0"/>
              </a:rPr>
              <a:t>Target type): </a:t>
            </a:r>
            <a:r>
              <a:rPr lang="hi-IN" sz="3000" b="0" i="0" u="none" strike="noStrike" baseline="0" dirty="0">
                <a:latin typeface="Kokila" panose="020B0604020202020204" pitchFamily="34" charset="0"/>
                <a:cs typeface="Kokila" panose="020B0604020202020204" pitchFamily="34" charset="0"/>
              </a:rPr>
              <a:t>आगे के लक्ष्य के प्रका र को निर्दिष्ट करता है , जैसे गति प्रति बंध,</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सिग्नल पहलू , या अन्य परिचालन सीमाएँ</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a:t>
            </a:r>
          </a:p>
          <a:p>
            <a:pPr algn="just"/>
            <a:r>
              <a:rPr lang="hi-IN" sz="3000" b="1" i="0" u="none" strike="noStrike" baseline="0" dirty="0">
                <a:solidFill>
                  <a:srgbClr val="FFFF00"/>
                </a:solidFill>
                <a:latin typeface="Kokila" panose="020B0604020202020204" pitchFamily="34" charset="0"/>
                <a:cs typeface="Kokila" panose="020B0604020202020204" pitchFamily="34" charset="0"/>
              </a:rPr>
              <a:t>स्थान आईडी (</a:t>
            </a:r>
            <a:r>
              <a:rPr lang="en-US" sz="3000" b="1" i="0" u="none" strike="noStrike" baseline="0" dirty="0">
                <a:solidFill>
                  <a:srgbClr val="FFFF00"/>
                </a:solidFill>
                <a:latin typeface="Kokila" panose="020B0604020202020204" pitchFamily="34" charset="0"/>
                <a:cs typeface="Kokila" panose="020B0604020202020204" pitchFamily="34" charset="0"/>
              </a:rPr>
              <a:t>Loco ID): </a:t>
            </a:r>
            <a:r>
              <a:rPr lang="hi-IN" sz="3000" b="0" i="0" u="none" strike="noStrike" baseline="0" dirty="0">
                <a:latin typeface="Kokila" panose="020B0604020202020204" pitchFamily="34" charset="0"/>
                <a:cs typeface="Kokila" panose="020B0604020202020204" pitchFamily="34" charset="0"/>
              </a:rPr>
              <a:t>लोकोमोटिव की विशिष्ट पहचान संख्या ।</a:t>
            </a:r>
          </a:p>
          <a:p>
            <a:pPr algn="just"/>
            <a:r>
              <a:rPr lang="hi-IN" sz="3000" b="1" i="0" u="none" strike="noStrike" baseline="0" dirty="0">
                <a:solidFill>
                  <a:srgbClr val="FFFF00"/>
                </a:solidFill>
                <a:latin typeface="Kokila" panose="020B0604020202020204" pitchFamily="34" charset="0"/>
                <a:cs typeface="Kokila" panose="020B0604020202020204" pitchFamily="34" charset="0"/>
              </a:rPr>
              <a:t>वर्तमान गति (</a:t>
            </a:r>
            <a:r>
              <a:rPr lang="en-US" sz="3000" b="1" i="0" u="none" strike="noStrike" baseline="0" dirty="0">
                <a:solidFill>
                  <a:srgbClr val="FFFF00"/>
                </a:solidFill>
                <a:latin typeface="Kokila" panose="020B0604020202020204" pitchFamily="34" charset="0"/>
                <a:cs typeface="Kokila" panose="020B0604020202020204" pitchFamily="34" charset="0"/>
              </a:rPr>
              <a:t>Current Speed): </a:t>
            </a:r>
            <a:r>
              <a:rPr lang="hi-IN" sz="3000" b="0" i="0" u="none" strike="noStrike" baseline="0" dirty="0">
                <a:latin typeface="Kokila" panose="020B0604020202020204" pitchFamily="34" charset="0"/>
                <a:cs typeface="Kokila" panose="020B0604020202020204" pitchFamily="34" charset="0"/>
              </a:rPr>
              <a:t>ट्रेन की वर्तमान गति किलोमीटर प्रति घंटे (कि मी प्रति घंटे) में</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प्रदर्शित करता है</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a:t>
            </a:r>
          </a:p>
          <a:p>
            <a:pPr algn="just"/>
            <a:r>
              <a:rPr lang="hi-IN" sz="3000" b="1" i="0" u="none" strike="noStrike" baseline="0" dirty="0">
                <a:solidFill>
                  <a:srgbClr val="FFFF00"/>
                </a:solidFill>
                <a:latin typeface="Kokila" panose="020B0604020202020204" pitchFamily="34" charset="0"/>
                <a:cs typeface="Kokila" panose="020B0604020202020204" pitchFamily="34" charset="0"/>
              </a:rPr>
              <a:t>ओवर स्पीड (</a:t>
            </a:r>
            <a:r>
              <a:rPr lang="en-US" sz="3000" b="1" i="0" u="none" strike="noStrike" baseline="0" dirty="0">
                <a:solidFill>
                  <a:srgbClr val="FFFF00"/>
                </a:solidFill>
                <a:latin typeface="Kokila" panose="020B0604020202020204" pitchFamily="34" charset="0"/>
                <a:cs typeface="Kokila" panose="020B0604020202020204" pitchFamily="34" charset="0"/>
              </a:rPr>
              <a:t>Over speed): </a:t>
            </a:r>
            <a:r>
              <a:rPr lang="hi-IN" sz="3000" b="0" i="0" u="none" strike="noStrike" baseline="0" dirty="0">
                <a:latin typeface="Kokila" panose="020B0604020202020204" pitchFamily="34" charset="0"/>
                <a:cs typeface="Kokila" panose="020B0604020202020204" pitchFamily="34" charset="0"/>
              </a:rPr>
              <a:t>यह दर्शाता है कि ट्रेन अनुमत गति सीमा से अधिक चल रही है या</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नहीं । गति सूचक सुई ऑडियो बजर के साथ लाल हो जाती है</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a:t>
            </a:r>
          </a:p>
          <a:p>
            <a:pPr algn="just"/>
            <a:r>
              <a:rPr lang="hi-IN" sz="3000" b="1" i="0" u="none" strike="noStrike" baseline="0" dirty="0">
                <a:solidFill>
                  <a:srgbClr val="FFFF00"/>
                </a:solidFill>
                <a:latin typeface="Kokila" panose="020B0604020202020204" pitchFamily="34" charset="0"/>
                <a:cs typeface="Kokila" panose="020B0604020202020204" pitchFamily="34" charset="0"/>
              </a:rPr>
              <a:t>अनुमत गति ( </a:t>
            </a:r>
            <a:r>
              <a:rPr lang="en-US" sz="3000" b="1" i="0" u="none" strike="noStrike" baseline="0" dirty="0">
                <a:solidFill>
                  <a:srgbClr val="FFFF00"/>
                </a:solidFill>
                <a:latin typeface="Kokila" panose="020B0604020202020204" pitchFamily="34" charset="0"/>
                <a:cs typeface="Kokila" panose="020B0604020202020204" pitchFamily="34" charset="0"/>
              </a:rPr>
              <a:t>Permit Speed): </a:t>
            </a:r>
            <a:r>
              <a:rPr lang="hi-IN" sz="3000" b="0" i="0" u="none" strike="noStrike" baseline="0" dirty="0">
                <a:latin typeface="Kokila" panose="020B0604020202020204" pitchFamily="34" charset="0"/>
                <a:cs typeface="Kokila" panose="020B0604020202020204" pitchFamily="34" charset="0"/>
              </a:rPr>
              <a:t>ट्रैक के वर्तमान सेक्शन में अधिकतम स्वीकार्य गति, ट्रैक की स्थितियों</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और नियामक आवश्यकताओं द्वारा निर्धारित की जाती है</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a:t>
            </a:r>
          </a:p>
          <a:p>
            <a:pPr algn="just"/>
            <a:r>
              <a:rPr lang="hi-IN" sz="3000" b="1" i="0" u="none" strike="noStrike" baseline="0" dirty="0">
                <a:solidFill>
                  <a:srgbClr val="FFFF00"/>
                </a:solidFill>
                <a:latin typeface="Kokila" panose="020B0604020202020204" pitchFamily="34" charset="0"/>
                <a:cs typeface="Kokila" panose="020B0604020202020204" pitchFamily="34" charset="0"/>
              </a:rPr>
              <a:t>लक्ष्य गति (</a:t>
            </a:r>
            <a:r>
              <a:rPr lang="en-US" sz="3000" b="1" i="0" u="none" strike="noStrike" baseline="0" dirty="0">
                <a:solidFill>
                  <a:srgbClr val="FFFF00"/>
                </a:solidFill>
                <a:latin typeface="Kokila" panose="020B0604020202020204" pitchFamily="34" charset="0"/>
                <a:cs typeface="Kokila" panose="020B0604020202020204" pitchFamily="34" charset="0"/>
              </a:rPr>
              <a:t>Target Speed): </a:t>
            </a:r>
            <a:r>
              <a:rPr lang="hi-IN" sz="3000" b="0" i="0" u="none" strike="noStrike" baseline="0" dirty="0">
                <a:latin typeface="Kokila" panose="020B0604020202020204" pitchFamily="34" charset="0"/>
                <a:cs typeface="Kokila" panose="020B0604020202020204" pitchFamily="34" charset="0"/>
              </a:rPr>
              <a:t>ट्रेन को जिस गति को प्राप्त करने का लक्ष्य रखना चाहिए, वह अक्सर</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आगामी ट्रैक स्थितियों या सिग्नल पहलुओं द्वारा निर्धारित की जाती है</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a:t>
            </a:r>
          </a:p>
          <a:p>
            <a:pPr algn="just"/>
            <a:r>
              <a:rPr lang="hi-IN" sz="3000" b="1" i="0" u="none" strike="noStrike" baseline="0" dirty="0">
                <a:solidFill>
                  <a:srgbClr val="FFFF00"/>
                </a:solidFill>
                <a:latin typeface="Kokila" panose="020B0604020202020204" pitchFamily="34" charset="0"/>
                <a:cs typeface="Kokila" panose="020B0604020202020204" pitchFamily="34" charset="0"/>
              </a:rPr>
              <a:t>लक्ष्य दूरी (</a:t>
            </a:r>
            <a:r>
              <a:rPr lang="en-US" sz="3000" b="1" i="0" u="none" strike="noStrike" baseline="0" dirty="0">
                <a:solidFill>
                  <a:srgbClr val="FFFF00"/>
                </a:solidFill>
                <a:latin typeface="Kokila" panose="020B0604020202020204" pitchFamily="34" charset="0"/>
                <a:cs typeface="Kokila" panose="020B0604020202020204" pitchFamily="34" charset="0"/>
              </a:rPr>
              <a:t>Target Distance): </a:t>
            </a:r>
            <a:r>
              <a:rPr lang="hi-IN" sz="3000" b="0" i="0" u="none" strike="noStrike" baseline="0" dirty="0">
                <a:latin typeface="Kokila" panose="020B0604020202020204" pitchFamily="34" charset="0"/>
                <a:cs typeface="Kokila" panose="020B0604020202020204" pitchFamily="34" charset="0"/>
              </a:rPr>
              <a:t>अगले महत्वपूर्ण लक्ष्य, जैसे सिग्नल, गति प्रतिबंध या स्टॉप पॉइंट</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की दूरी, मीटर में मापी जाती है</a:t>
            </a:r>
            <a:r>
              <a:rPr lang="en-US" sz="3000" b="0" i="0" u="none" strike="noStrike" baseline="0" dirty="0">
                <a:latin typeface="Kokila" panose="020B0604020202020204" pitchFamily="34" charset="0"/>
                <a:cs typeface="Kokila" panose="020B0604020202020204" pitchFamily="34" charset="0"/>
              </a:rPr>
              <a:t> </a:t>
            </a:r>
            <a:r>
              <a:rPr lang="hi-IN" sz="3000" b="0" i="0" u="none" strike="noStrike" baseline="0" dirty="0">
                <a:latin typeface="Kokila" panose="020B0604020202020204" pitchFamily="34" charset="0"/>
                <a:cs typeface="Kokila" panose="020B0604020202020204" pitchFamily="34" charset="0"/>
              </a:rPr>
              <a:t>।</a:t>
            </a:r>
            <a:endParaRPr lang="en-US" sz="3000" b="1" dirty="0">
              <a:latin typeface="Kokila" panose="020B0604020202020204" pitchFamily="34" charset="0"/>
              <a:cs typeface="Kokila" panose="020B0604020202020204" pitchFamily="34" charset="0"/>
            </a:endParaRPr>
          </a:p>
        </p:txBody>
      </p:sp>
      <p:sp>
        <p:nvSpPr>
          <p:cNvPr id="2" name="Google Shape;253;p4">
            <a:extLst>
              <a:ext uri="{FF2B5EF4-FFF2-40B4-BE49-F238E27FC236}">
                <a16:creationId xmlns:a16="http://schemas.microsoft.com/office/drawing/2014/main" id="{F5767ABB-5484-AA19-607F-B4B8156ED976}"/>
              </a:ext>
            </a:extLst>
          </p:cNvPr>
          <p:cNvSpPr/>
          <p:nvPr/>
        </p:nvSpPr>
        <p:spPr>
          <a:xfrm>
            <a:off x="0" y="105111"/>
            <a:ext cx="12192000" cy="844800"/>
          </a:xfrm>
          <a:prstGeom prst="rect">
            <a:avLst/>
          </a:prstGeom>
          <a:solidFill>
            <a:schemeClr val="accent4"/>
          </a:solidFill>
          <a:ln>
            <a:noFill/>
          </a:ln>
        </p:spPr>
        <p:txBody>
          <a:bodyPr spcFirstLastPara="1" wrap="square" lIns="61717" tIns="30847" rIns="61717" bIns="30847" anchor="ctr" anchorCtr="0">
            <a:noAutofit/>
          </a:bodyPr>
          <a:lstStyle/>
          <a:p>
            <a:pPr algn="ctr"/>
            <a:r>
              <a:rPr lang="hi-IN" sz="60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कवच </a:t>
            </a:r>
            <a:r>
              <a:rPr lang="hi-IN" sz="6000" b="1" i="0" u="none" strike="noStrike" baseline="0"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प्रणाली का परिचय</a:t>
            </a:r>
            <a:endParaRPr lang="en-US" sz="60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3" name="Action Button: Go Back or Previous 2">
            <a:hlinkClick r:id="rId2" action="ppaction://hlinksldjump"/>
            <a:extLst>
              <a:ext uri="{FF2B5EF4-FFF2-40B4-BE49-F238E27FC236}">
                <a16:creationId xmlns:a16="http://schemas.microsoft.com/office/drawing/2014/main" id="{5ACDE280-E604-C48D-5E5A-D02B8818A84A}"/>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336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6F8C4-8E3B-236F-4200-977AAA9C58DD}"/>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0C03181C-14B0-A0C4-109C-09617438BC74}"/>
              </a:ext>
            </a:extLst>
          </p:cNvPr>
          <p:cNvSpPr txBox="1"/>
          <p:nvPr/>
        </p:nvSpPr>
        <p:spPr>
          <a:xfrm>
            <a:off x="132836" y="719444"/>
            <a:ext cx="11926327" cy="5838008"/>
          </a:xfrm>
          <a:prstGeom prst="rect">
            <a:avLst/>
          </a:prstGeom>
          <a:noFill/>
        </p:spPr>
        <p:txBody>
          <a:bodyPr wrap="square" rtlCol="0">
            <a:spAutoFit/>
          </a:bodyPr>
          <a:lstStyle/>
          <a:p>
            <a:pPr marL="0" marR="0" algn="just">
              <a:lnSpc>
                <a:spcPct val="107000"/>
              </a:lnSpc>
              <a:spcAft>
                <a:spcPts val="800"/>
              </a:spcAft>
            </a:pPr>
            <a:r>
              <a:rPr lang="hi-IN"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ब्रेक लगाया गया (</a:t>
            </a:r>
            <a:r>
              <a:rPr lang="en-US"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Brake Applied):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कवच द्वारा ब्रेक लगाने को लाल रंग में दर्शा ता है । ब्रेक लगाने के प्रकार के बढ़ने के साथ प्रतीक की मोटाई बढ़ जाती है - सामान्य सेवा ब्रेक (</a:t>
            </a:r>
            <a:r>
              <a:rPr lang="en-US" sz="2700" b="1" kern="100" dirty="0">
                <a:effectLst/>
                <a:latin typeface="Kokila" panose="020B0604020202020204" pitchFamily="34" charset="0"/>
                <a:ea typeface="Calibri" panose="020F0502020204030204" pitchFamily="34" charset="0"/>
                <a:cs typeface="Kokila" panose="020B0604020202020204" pitchFamily="34" charset="0"/>
              </a:rPr>
              <a:t>NSB),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पूर्ण सेवा ब्रेक (</a:t>
            </a:r>
            <a:r>
              <a:rPr lang="en-US" sz="2700" b="1" kern="100" dirty="0">
                <a:effectLst/>
                <a:latin typeface="Kokila" panose="020B0604020202020204" pitchFamily="34" charset="0"/>
                <a:ea typeface="Calibri" panose="020F0502020204030204" pitchFamily="34" charset="0"/>
                <a:cs typeface="Kokila" panose="020B0604020202020204" pitchFamily="34" charset="0"/>
              </a:rPr>
              <a:t>FSB)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और आपातकालीन ब्रेक (</a:t>
            </a:r>
            <a:r>
              <a:rPr lang="en-US" sz="2700" b="1" kern="100" dirty="0">
                <a:effectLst/>
                <a:latin typeface="Kokila" panose="020B0604020202020204" pitchFamily="34" charset="0"/>
                <a:ea typeface="Calibri" panose="020F0502020204030204" pitchFamily="34" charset="0"/>
                <a:cs typeface="Kokila" panose="020B0604020202020204" pitchFamily="34" charset="0"/>
              </a:rPr>
              <a:t>EB) </a:t>
            </a:r>
            <a:r>
              <a:rPr lang="hi-IN" sz="2700" b="1" kern="100" dirty="0">
                <a:effectLst/>
                <a:latin typeface="Kokila" panose="020B0604020202020204" pitchFamily="34" charset="0"/>
                <a:ea typeface="Calibri" panose="020F0502020204030204" pitchFamily="34" charset="0"/>
                <a:cs typeface="Kokila" panose="020B0604020202020204" pitchFamily="34" charset="0"/>
              </a:rPr>
              <a:t>।</a:t>
            </a:r>
            <a:endParaRPr lang="en-US" sz="27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गति में कमी का स्थिरांक (</a:t>
            </a:r>
            <a:r>
              <a:rPr lang="en-US"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Deceleration Constant):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वह दर जिस पर ट्रेन ब्रेक लगाने पर धीमी होती है </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जिसे अक्सर एक संख्यात्मक मान के रूप में दर्शाया जाता है</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 यह डेटा ऑनबोर्ड कवच द्वारा लोको पायलट द्वारा चुनी गई ट्रेन कॉन्फ़िगरेशन के आधार पर निकाला जाता है ।</a:t>
            </a:r>
            <a:endParaRPr lang="en-US" sz="27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संदेश संदर्भ (</a:t>
            </a:r>
            <a:r>
              <a:rPr lang="en-US"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Context Message):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वर्तमान परिचालन संदर्भ से संबंधित अतिरिक्त जानकारीया चेतावनियाँ प्रदान करता है</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जैसे कि आने वाले मोड़</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लेवल क्रॉसिंग गेट्स </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स्थायी गति सीमाएँ (</a:t>
            </a:r>
            <a:r>
              <a:rPr lang="en-US" sz="2700" b="1" kern="100" dirty="0">
                <a:effectLst/>
                <a:latin typeface="Kokila" panose="020B0604020202020204" pitchFamily="34" charset="0"/>
                <a:ea typeface="Calibri" panose="020F0502020204030204" pitchFamily="34" charset="0"/>
                <a:cs typeface="Kokila" panose="020B0604020202020204" pitchFamily="34" charset="0"/>
              </a:rPr>
              <a:t>PSRs),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विफलता संदेश</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स्वीकृति संदेश आदि ।</a:t>
            </a:r>
            <a:endParaRPr lang="en-US" sz="27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कार्यात्मक कुंजी (</a:t>
            </a:r>
            <a:r>
              <a:rPr lang="en-US"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Functional Keys):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ये कुंजियाँ ट्रेन कॉन्फ़िगरेशन और कवच संचालन मोड के चयन के लिए उपयोग की जाती हैं</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जैसे कि रिवर्स</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शंट</a:t>
            </a:r>
            <a:r>
              <a:rPr lang="en-US" sz="2700" b="1" kern="100" dirty="0">
                <a:effectLst/>
                <a:latin typeface="Kokila" panose="020B0604020202020204" pitchFamily="34" charset="0"/>
                <a:ea typeface="Calibri" panose="020F0502020204030204" pitchFamily="34" charset="0"/>
                <a:cs typeface="Kokila" panose="020B0604020202020204" pitchFamily="34" charset="0"/>
              </a:rPr>
              <a:t>,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आइसोलेशन आदि ।</a:t>
            </a:r>
            <a:endParaRPr lang="en-US" sz="27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ट्रेन लंबाई (</a:t>
            </a:r>
            <a:r>
              <a:rPr lang="en-US" sz="27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Train Length): </a:t>
            </a:r>
            <a:r>
              <a:rPr lang="hi-IN" sz="2700" b="1" kern="100" dirty="0">
                <a:effectLst/>
                <a:latin typeface="Kokila" panose="020B0604020202020204" pitchFamily="34" charset="0"/>
                <a:ea typeface="Calibri" panose="020F0502020204030204" pitchFamily="34" charset="0"/>
                <a:cs typeface="Kokila" panose="020B0604020202020204" pitchFamily="34" charset="0"/>
              </a:rPr>
              <a:t>वह ट्रेन लंबाई जिसे कवच द्वारा गणना की गई है । यह आमतौर पर प्रारंभिक ट्रेन कॉन्फ़िगरेशन के साथ एक पूर्वनिर्धारित मान पर सेट की जाती है और प्रत्येक स्टेशन पर एडवांस स्टार्ट सिग्नल को पार करने के बाद अपडेट की जाती है ।</a:t>
            </a:r>
            <a:endParaRPr lang="en-US" sz="2700" b="1" kern="100" dirty="0">
              <a:effectLst/>
              <a:latin typeface="Kokila" panose="020B0604020202020204" pitchFamily="34" charset="0"/>
              <a:ea typeface="Calibri" panose="020F0502020204030204" pitchFamily="34" charset="0"/>
              <a:cs typeface="Kokila" panose="020B0604020202020204" pitchFamily="34" charset="0"/>
            </a:endParaRPr>
          </a:p>
        </p:txBody>
      </p:sp>
      <p:sp>
        <p:nvSpPr>
          <p:cNvPr id="2" name="Google Shape;253;p4">
            <a:extLst>
              <a:ext uri="{FF2B5EF4-FFF2-40B4-BE49-F238E27FC236}">
                <a16:creationId xmlns:a16="http://schemas.microsoft.com/office/drawing/2014/main" id="{863428D7-E6BA-98B4-D303-9807B8B97539}"/>
              </a:ext>
            </a:extLst>
          </p:cNvPr>
          <p:cNvSpPr/>
          <p:nvPr/>
        </p:nvSpPr>
        <p:spPr>
          <a:xfrm>
            <a:off x="0" y="105111"/>
            <a:ext cx="12192000" cy="614333"/>
          </a:xfrm>
          <a:prstGeom prst="rect">
            <a:avLst/>
          </a:prstGeom>
          <a:solidFill>
            <a:schemeClr val="accent4"/>
          </a:solidFill>
          <a:ln>
            <a:noFill/>
          </a:ln>
        </p:spPr>
        <p:txBody>
          <a:bodyPr spcFirstLastPara="1" wrap="square" lIns="61717" tIns="30847" rIns="61717" bIns="30847" anchor="ctr" anchorCtr="0">
            <a:noAutofit/>
          </a:bodyPr>
          <a:lstStyle/>
          <a:p>
            <a:pPr algn="ctr"/>
            <a:r>
              <a:rPr lang="hi-IN" sz="44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कवच </a:t>
            </a:r>
            <a:r>
              <a:rPr lang="hi-IN" sz="4400" b="1" i="0" u="none" strike="noStrike" baseline="0"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प्रणाली का परिचय</a:t>
            </a:r>
            <a:endParaRPr lang="en-US" sz="44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5" name="Action Button: Go Back or Previous 4">
            <a:hlinkClick r:id="rId2" action="ppaction://hlinksldjump"/>
            <a:extLst>
              <a:ext uri="{FF2B5EF4-FFF2-40B4-BE49-F238E27FC236}">
                <a16:creationId xmlns:a16="http://schemas.microsoft.com/office/drawing/2014/main" id="{016354ED-6F45-E5DD-D164-6A2D91A080AC}"/>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45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87BEC-8D6C-7CF3-0F25-78CC647F24AB}"/>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AF5ECE80-F1C9-D4DD-4E72-362772CBFA10}"/>
              </a:ext>
            </a:extLst>
          </p:cNvPr>
          <p:cNvSpPr txBox="1"/>
          <p:nvPr/>
        </p:nvSpPr>
        <p:spPr>
          <a:xfrm>
            <a:off x="132836" y="719444"/>
            <a:ext cx="11926327" cy="6179897"/>
          </a:xfrm>
          <a:prstGeom prst="rect">
            <a:avLst/>
          </a:prstGeom>
          <a:noFill/>
        </p:spPr>
        <p:txBody>
          <a:bodyPr wrap="square" rtlCol="0">
            <a:spAutoFit/>
          </a:bodyPr>
          <a:lstStyle/>
          <a:p>
            <a:pPr marL="0" marR="0" algn="just">
              <a:lnSpc>
                <a:spcPct val="107000"/>
              </a:lnSpc>
              <a:spcAft>
                <a:spcPts val="800"/>
              </a:spcAft>
            </a:pP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लोको स्थान (</a:t>
            </a:r>
            <a:r>
              <a:rPr lang="en-US"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Loco Location):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लोकोमोटिव का वर्तमान भूगोलिक स्थान या स्थिति डेटा </a:t>
            </a:r>
            <a:r>
              <a:rPr lang="en-US" sz="2800" b="1" kern="100" dirty="0">
                <a:effectLst/>
                <a:latin typeface="Kokila" panose="020B0604020202020204" pitchFamily="34" charset="0"/>
                <a:ea typeface="Calibri" panose="020F0502020204030204" pitchFamily="34" charset="0"/>
                <a:cs typeface="Kokila" panose="020B0604020202020204" pitchFamily="34" charset="0"/>
              </a:rPr>
              <a:t>(</a:t>
            </a:r>
            <a:r>
              <a:rPr lang="hi-IN" sz="2800" b="1" kern="100" dirty="0">
                <a:effectLst/>
                <a:latin typeface="Kokila" panose="020B0604020202020204" pitchFamily="34" charset="0"/>
                <a:ea typeface="Calibri" panose="020F0502020204030204" pitchFamily="34" charset="0"/>
                <a:cs typeface="Kokila" panose="020B0604020202020204" pitchFamily="34" charset="0"/>
              </a:rPr>
              <a:t>डेकामेटर में चेनज ) ।</a:t>
            </a:r>
            <a:endParaRPr lang="en-US" sz="28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मोड का नाम (</a:t>
            </a:r>
            <a:r>
              <a:rPr lang="en-US"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Mode Name):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ट्रेन का वर्तमान परिचालन मोड</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जैसे "पूर्ण पर्यवेक्षण</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शंटिंग</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या </a:t>
            </a:r>
            <a:r>
              <a:rPr lang="en-US" sz="2800" b="1" kern="100" dirty="0">
                <a:effectLst/>
                <a:latin typeface="Kokila" panose="020B0604020202020204" pitchFamily="34" charset="0"/>
                <a:ea typeface="Calibri" panose="020F0502020204030204" pitchFamily="34" charset="0"/>
                <a:cs typeface="Kokila" panose="020B0604020202020204" pitchFamily="34" charset="0"/>
              </a:rPr>
              <a:t>"</a:t>
            </a:r>
            <a:r>
              <a:rPr lang="hi-IN" sz="2800" b="1" kern="100" dirty="0">
                <a:effectLst/>
                <a:latin typeface="Kokila" panose="020B0604020202020204" pitchFamily="34" charset="0"/>
                <a:ea typeface="Calibri" panose="020F0502020204030204" pitchFamily="34" charset="0"/>
                <a:cs typeface="Kokila" panose="020B0604020202020204" pitchFamily="34" charset="0"/>
              </a:rPr>
              <a:t>कर्मचारी जिम्मेदार" आदि ।</a:t>
            </a:r>
            <a:endParaRPr lang="en-US" sz="28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मोड प्रतीक (</a:t>
            </a:r>
            <a:r>
              <a:rPr lang="en-US"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Mode Symbol):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ट्रेन के संचालन के वर्तमान मोड जैसे "पूर्ण पर्यवेक्षण</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शंटिंग</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या "कर्मचारी जिम्मेदार" आदि के प्रतीक को इंगित करता है।</a:t>
            </a:r>
            <a:endParaRPr lang="en-US" sz="28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स्टेशन के साथ संचार (</a:t>
            </a:r>
            <a:r>
              <a:rPr lang="en-US"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Communication with Station):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स्टेशन/</a:t>
            </a:r>
            <a:r>
              <a:rPr lang="en-US" sz="2800" b="1" kern="100" dirty="0">
                <a:effectLst/>
                <a:latin typeface="Kokila" panose="020B0604020202020204" pitchFamily="34" charset="0"/>
                <a:ea typeface="Calibri" panose="020F0502020204030204" pitchFamily="34" charset="0"/>
                <a:cs typeface="Kokila" panose="020B0604020202020204" pitchFamily="34" charset="0"/>
              </a:rPr>
              <a:t>LC/IB/ABS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हुत्स के स्टेशनरी कवच के साथ रेडियो संकेत की ताकत को दर्शाता है ।</a:t>
            </a:r>
            <a:endParaRPr lang="en-US" sz="28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गति प्राधिकरण (</a:t>
            </a:r>
            <a:r>
              <a:rPr lang="en-US"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Movement Authority):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अधिकतम दूरी जिसे ट्रेन बिना</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किसी खतरे के यात्रा करने के लिए अधिकृत किया गया है ।</a:t>
            </a:r>
            <a:endParaRPr lang="en-US" sz="2800" b="1"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lnSpc>
                <a:spcPct val="107000"/>
              </a:lnSpc>
              <a:spcAft>
                <a:spcPts val="800"/>
              </a:spcAft>
            </a:pP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सिग्नल का संकेत (</a:t>
            </a:r>
            <a:r>
              <a:rPr lang="en-US"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Signal Aspect):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यह क्षेत्र आने वाले सिग्नल के</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वर्तमान संकेत को प्रदर्शित करता है ।</a:t>
            </a:r>
            <a:endParaRPr lang="en-US" sz="2800" b="1" kern="100" dirty="0">
              <a:effectLst/>
              <a:latin typeface="Kokila" panose="020B0604020202020204" pitchFamily="34" charset="0"/>
              <a:ea typeface="Calibri" panose="020F0502020204030204" pitchFamily="34" charset="0"/>
              <a:cs typeface="Kokila" panose="020B0604020202020204" pitchFamily="34" charset="0"/>
            </a:endParaRPr>
          </a:p>
          <a:p>
            <a:pPr algn="just"/>
            <a:r>
              <a:rPr lang="hi-IN" sz="28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टैग संकेत (</a:t>
            </a:r>
            <a:r>
              <a:rPr lang="en-US" sz="28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Tag Indication): </a:t>
            </a:r>
            <a:r>
              <a:rPr lang="hi-IN" sz="2800" b="1" dirty="0">
                <a:effectLst/>
                <a:latin typeface="Kokila" panose="020B0604020202020204" pitchFamily="34" charset="0"/>
                <a:ea typeface="Calibri" panose="020F0502020204030204" pitchFamily="34" charset="0"/>
                <a:cs typeface="Kokila" panose="020B0604020202020204" pitchFamily="34" charset="0"/>
              </a:rPr>
              <a:t>अंतिम तीन सामान्य </a:t>
            </a:r>
            <a:r>
              <a:rPr lang="en-US" sz="2800" b="1" dirty="0">
                <a:effectLst/>
                <a:latin typeface="Kokila" panose="020B0604020202020204" pitchFamily="34" charset="0"/>
                <a:ea typeface="Calibri" panose="020F0502020204030204" pitchFamily="34" charset="0"/>
                <a:cs typeface="Kokila" panose="020B0604020202020204" pitchFamily="34" charset="0"/>
              </a:rPr>
              <a:t>RFID </a:t>
            </a:r>
            <a:r>
              <a:rPr lang="hi-IN" sz="2800" b="1" dirty="0">
                <a:effectLst/>
                <a:latin typeface="Kokila" panose="020B0604020202020204" pitchFamily="34" charset="0"/>
                <a:ea typeface="Calibri" panose="020F0502020204030204" pitchFamily="34" charset="0"/>
                <a:cs typeface="Kokila" panose="020B0604020202020204" pitchFamily="34" charset="0"/>
              </a:rPr>
              <a:t>टैग की स्थिति को दर्शाता है । हरा रंग टैग पढ़ने को दर्शाता है और लाल रंग टैग न पढ़ने को दर्शाता है ।</a:t>
            </a:r>
            <a:endParaRPr lang="en-US" sz="2800" b="1" dirty="0">
              <a:latin typeface="Kokila" panose="020B0604020202020204" pitchFamily="34" charset="0"/>
              <a:cs typeface="Kokila" panose="020B0604020202020204" pitchFamily="34" charset="0"/>
            </a:endParaRPr>
          </a:p>
        </p:txBody>
      </p:sp>
      <p:sp>
        <p:nvSpPr>
          <p:cNvPr id="2" name="Google Shape;253;p4">
            <a:extLst>
              <a:ext uri="{FF2B5EF4-FFF2-40B4-BE49-F238E27FC236}">
                <a16:creationId xmlns:a16="http://schemas.microsoft.com/office/drawing/2014/main" id="{8FB04E0F-9004-A531-AFA8-B638476E94E9}"/>
              </a:ext>
            </a:extLst>
          </p:cNvPr>
          <p:cNvSpPr/>
          <p:nvPr/>
        </p:nvSpPr>
        <p:spPr>
          <a:xfrm>
            <a:off x="0" y="105111"/>
            <a:ext cx="12192000" cy="484753"/>
          </a:xfrm>
          <a:prstGeom prst="rect">
            <a:avLst/>
          </a:prstGeom>
          <a:solidFill>
            <a:schemeClr val="accent4"/>
          </a:solidFill>
          <a:ln>
            <a:noFill/>
          </a:ln>
        </p:spPr>
        <p:txBody>
          <a:bodyPr spcFirstLastPara="1" wrap="square" lIns="61717" tIns="30847" rIns="61717" bIns="30847" anchor="ctr" anchorCtr="0">
            <a:noAutofit/>
          </a:bodyPr>
          <a:lstStyle/>
          <a:p>
            <a:pPr algn="ctr"/>
            <a:r>
              <a:rPr lang="hi-IN" sz="40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कवच </a:t>
            </a:r>
            <a:r>
              <a:rPr lang="hi-IN" sz="4000" b="1" i="0" u="none" strike="noStrike" baseline="0" dirty="0">
                <a:effectLst>
                  <a:outerShdw blurRad="38100" dist="38100" dir="2700000" algn="tl">
                    <a:srgbClr val="000000">
                      <a:alpha val="43137"/>
                    </a:srgbClr>
                  </a:outerShdw>
                </a:effectLst>
                <a:latin typeface="Kokila" panose="020B0604020202020204" pitchFamily="34" charset="0"/>
                <a:cs typeface="Kokila" panose="020B0604020202020204" pitchFamily="34" charset="0"/>
              </a:rPr>
              <a:t>प्रणाली का परिचय</a:t>
            </a:r>
            <a:endParaRPr lang="en-US" sz="4000" b="1" dirty="0">
              <a:effectLst>
                <a:outerShdw blurRad="38100" dist="38100" dir="2700000" algn="tl">
                  <a:srgbClr val="000000">
                    <a:alpha val="43137"/>
                  </a:srgbClr>
                </a:outerShdw>
              </a:effectLst>
              <a:latin typeface="Kokila" panose="020B0604020202020204" pitchFamily="34" charset="0"/>
              <a:cs typeface="Kokila" panose="020B0604020202020204" pitchFamily="34" charset="0"/>
            </a:endParaRPr>
          </a:p>
        </p:txBody>
      </p:sp>
      <p:sp>
        <p:nvSpPr>
          <p:cNvPr id="5" name="Action Button: Go Back or Previous 4">
            <a:hlinkClick r:id="rId2" action="ppaction://hlinksldjump"/>
            <a:extLst>
              <a:ext uri="{FF2B5EF4-FFF2-40B4-BE49-F238E27FC236}">
                <a16:creationId xmlns:a16="http://schemas.microsoft.com/office/drawing/2014/main" id="{DE75B4A8-7994-C564-0D49-07D2CE5D18B8}"/>
              </a:ext>
            </a:extLst>
          </p:cNvPr>
          <p:cNvSpPr/>
          <p:nvPr/>
        </p:nvSpPr>
        <p:spPr>
          <a:xfrm>
            <a:off x="10990555" y="6317600"/>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231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a:extLst>
              <a:ext uri="{FF2B5EF4-FFF2-40B4-BE49-F238E27FC236}">
                <a16:creationId xmlns:a16="http://schemas.microsoft.com/office/drawing/2014/main" id="{7211357A-1F27-FEA4-58E8-381E41FFAA00}"/>
              </a:ext>
            </a:extLst>
          </p:cNvPr>
          <p:cNvGrpSpPr/>
          <p:nvPr/>
        </p:nvGrpSpPr>
        <p:grpSpPr>
          <a:xfrm>
            <a:off x="1127448" y="1197595"/>
            <a:ext cx="9937104" cy="4678336"/>
            <a:chOff x="228600" y="672738"/>
            <a:chExt cx="8782055" cy="3566773"/>
          </a:xfrm>
        </p:grpSpPr>
        <p:grpSp>
          <p:nvGrpSpPr>
            <p:cNvPr id="15" name="Group 20">
              <a:extLst>
                <a:ext uri="{FF2B5EF4-FFF2-40B4-BE49-F238E27FC236}">
                  <a16:creationId xmlns:a16="http://schemas.microsoft.com/office/drawing/2014/main" id="{B9720E8E-623A-842D-7E42-15B801459288}"/>
                </a:ext>
              </a:extLst>
            </p:cNvPr>
            <p:cNvGrpSpPr/>
            <p:nvPr/>
          </p:nvGrpSpPr>
          <p:grpSpPr>
            <a:xfrm>
              <a:off x="228600" y="672738"/>
              <a:ext cx="8782055" cy="3566773"/>
              <a:chOff x="228600" y="672738"/>
              <a:chExt cx="8782051" cy="3566769"/>
            </a:xfrm>
          </p:grpSpPr>
          <p:grpSp>
            <p:nvGrpSpPr>
              <p:cNvPr id="19" name="Group 18">
                <a:extLst>
                  <a:ext uri="{FF2B5EF4-FFF2-40B4-BE49-F238E27FC236}">
                    <a16:creationId xmlns:a16="http://schemas.microsoft.com/office/drawing/2014/main" id="{BFCA2F06-1DEF-9F1E-3623-9590C551656D}"/>
                  </a:ext>
                </a:extLst>
              </p:cNvPr>
              <p:cNvGrpSpPr/>
              <p:nvPr/>
            </p:nvGrpSpPr>
            <p:grpSpPr>
              <a:xfrm>
                <a:off x="228600" y="672738"/>
                <a:ext cx="8782051" cy="3566769"/>
                <a:chOff x="228600" y="672738"/>
                <a:chExt cx="8782058" cy="3566776"/>
              </a:xfrm>
            </p:grpSpPr>
            <p:grpSp>
              <p:nvGrpSpPr>
                <p:cNvPr id="21" name="Group 14">
                  <a:extLst>
                    <a:ext uri="{FF2B5EF4-FFF2-40B4-BE49-F238E27FC236}">
                      <a16:creationId xmlns:a16="http://schemas.microsoft.com/office/drawing/2014/main" id="{E107FA13-19BD-4CAF-B315-14C5E1EB3118}"/>
                    </a:ext>
                  </a:extLst>
                </p:cNvPr>
                <p:cNvGrpSpPr/>
                <p:nvPr/>
              </p:nvGrpSpPr>
              <p:grpSpPr>
                <a:xfrm>
                  <a:off x="228600" y="672738"/>
                  <a:ext cx="8763004" cy="3566776"/>
                  <a:chOff x="228600" y="685800"/>
                  <a:chExt cx="8763000" cy="3566772"/>
                </a:xfrm>
              </p:grpSpPr>
              <p:grpSp>
                <p:nvGrpSpPr>
                  <p:cNvPr id="23" name="Group 5">
                    <a:extLst>
                      <a:ext uri="{FF2B5EF4-FFF2-40B4-BE49-F238E27FC236}">
                        <a16:creationId xmlns:a16="http://schemas.microsoft.com/office/drawing/2014/main" id="{B4661C0A-5FCD-418E-ACCB-077AEF6FB344}"/>
                      </a:ext>
                    </a:extLst>
                  </p:cNvPr>
                  <p:cNvGrpSpPr/>
                  <p:nvPr/>
                </p:nvGrpSpPr>
                <p:grpSpPr>
                  <a:xfrm>
                    <a:off x="228600" y="685800"/>
                    <a:ext cx="8763000" cy="3566772"/>
                    <a:chOff x="228600" y="685800"/>
                    <a:chExt cx="8763000" cy="3566772"/>
                  </a:xfrm>
                </p:grpSpPr>
                <p:pic>
                  <p:nvPicPr>
                    <p:cNvPr id="4" name="Picture 3">
                      <a:extLst>
                        <a:ext uri="{FF2B5EF4-FFF2-40B4-BE49-F238E27FC236}">
                          <a16:creationId xmlns:a16="http://schemas.microsoft.com/office/drawing/2014/main" id="{B96E7786-E560-449D-B306-316A8624C55F}"/>
                        </a:ext>
                      </a:extLst>
                    </p:cNvPr>
                    <p:cNvPicPr>
                      <a:picLocks noChangeAspect="1"/>
                    </p:cNvPicPr>
                    <p:nvPr/>
                  </p:nvPicPr>
                  <p:blipFill>
                    <a:blip r:embed="rId3" cstate="print"/>
                    <a:stretch>
                      <a:fillRect/>
                    </a:stretch>
                  </p:blipFill>
                  <p:spPr>
                    <a:xfrm>
                      <a:off x="228600" y="685800"/>
                      <a:ext cx="8763000" cy="3566772"/>
                    </a:xfrm>
                    <a:prstGeom prst="rect">
                      <a:avLst/>
                    </a:prstGeom>
                  </p:spPr>
                </p:pic>
                <p:sp>
                  <p:nvSpPr>
                    <p:cNvPr id="5" name="Rectangle 4">
                      <a:extLst>
                        <a:ext uri="{FF2B5EF4-FFF2-40B4-BE49-F238E27FC236}">
                          <a16:creationId xmlns:a16="http://schemas.microsoft.com/office/drawing/2014/main" id="{B0C025E9-E1E3-455E-9CE8-2CF459619EB5}"/>
                        </a:ext>
                      </a:extLst>
                    </p:cNvPr>
                    <p:cNvSpPr/>
                    <p:nvPr/>
                  </p:nvSpPr>
                  <p:spPr>
                    <a:xfrm>
                      <a:off x="1447800" y="838743"/>
                      <a:ext cx="1066800" cy="533400"/>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80" b="1" dirty="0">
                          <a:solidFill>
                            <a:schemeClr val="tx1"/>
                          </a:solidFill>
                        </a:rPr>
                        <a:t>Network</a:t>
                      </a:r>
                    </a:p>
                    <a:p>
                      <a:pPr algn="ctr"/>
                      <a:r>
                        <a:rPr lang="en-US" sz="1080" b="1" dirty="0">
                          <a:solidFill>
                            <a:schemeClr val="tx1"/>
                          </a:solidFill>
                        </a:rPr>
                        <a:t>Monitoring</a:t>
                      </a:r>
                    </a:p>
                    <a:p>
                      <a:pPr algn="ctr"/>
                      <a:r>
                        <a:rPr lang="en-US" sz="1080" b="1" dirty="0">
                          <a:solidFill>
                            <a:schemeClr val="tx1"/>
                          </a:solidFill>
                        </a:rPr>
                        <a:t>System</a:t>
                      </a:r>
                      <a:endParaRPr lang="en-IN" sz="1620" b="1" dirty="0">
                        <a:solidFill>
                          <a:schemeClr val="tx1"/>
                        </a:solidFill>
                      </a:endParaRPr>
                    </a:p>
                  </p:txBody>
                </p:sp>
              </p:grpSp>
              <p:sp>
                <p:nvSpPr>
                  <p:cNvPr id="7" name="Oval 6">
                    <a:extLst>
                      <a:ext uri="{FF2B5EF4-FFF2-40B4-BE49-F238E27FC236}">
                        <a16:creationId xmlns:a16="http://schemas.microsoft.com/office/drawing/2014/main" id="{0E92F11A-CD11-4B95-8F58-5A727AC94135}"/>
                      </a:ext>
                    </a:extLst>
                  </p:cNvPr>
                  <p:cNvSpPr/>
                  <p:nvPr/>
                </p:nvSpPr>
                <p:spPr>
                  <a:xfrm>
                    <a:off x="3302724" y="2252744"/>
                    <a:ext cx="1143000" cy="35235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91" b="1" dirty="0">
                        <a:solidFill>
                          <a:schemeClr val="tx1"/>
                        </a:solidFill>
                      </a:rPr>
                      <a:t>Stationary KAVACH</a:t>
                    </a:r>
                    <a:endParaRPr lang="en-IN" sz="1620" b="1" dirty="0">
                      <a:solidFill>
                        <a:schemeClr val="tx1"/>
                      </a:solidFill>
                    </a:endParaRPr>
                  </a:p>
                </p:txBody>
              </p:sp>
              <p:sp>
                <p:nvSpPr>
                  <p:cNvPr id="9" name="TextBox 8">
                    <a:extLst>
                      <a:ext uri="{FF2B5EF4-FFF2-40B4-BE49-F238E27FC236}">
                        <a16:creationId xmlns:a16="http://schemas.microsoft.com/office/drawing/2014/main" id="{3CEDEFBC-FBA6-4BBC-B067-683106CF9108}"/>
                      </a:ext>
                    </a:extLst>
                  </p:cNvPr>
                  <p:cNvSpPr txBox="1"/>
                  <p:nvPr/>
                </p:nvSpPr>
                <p:spPr>
                  <a:xfrm>
                    <a:off x="4515393" y="3625488"/>
                    <a:ext cx="468000" cy="72000"/>
                  </a:xfrm>
                  <a:prstGeom prst="rect">
                    <a:avLst/>
                  </a:prstGeom>
                  <a:solidFill>
                    <a:schemeClr val="bg1"/>
                  </a:solidFill>
                </p:spPr>
                <p:txBody>
                  <a:bodyPr wrap="square" lIns="0" tIns="0" rIns="0" bIns="0" rtlCol="0">
                    <a:normAutofit/>
                  </a:bodyPr>
                  <a:lstStyle/>
                  <a:p>
                    <a:pPr algn="ctr"/>
                    <a:r>
                      <a:rPr lang="en-US" sz="451" b="1" dirty="0"/>
                      <a:t>Loco KAVACH</a:t>
                    </a:r>
                    <a:endParaRPr lang="en-IN" sz="451" b="1" dirty="0"/>
                  </a:p>
                </p:txBody>
              </p:sp>
            </p:grpSp>
            <p:sp>
              <p:nvSpPr>
                <p:cNvPr id="17" name="TextBox 16">
                  <a:extLst>
                    <a:ext uri="{FF2B5EF4-FFF2-40B4-BE49-F238E27FC236}">
                      <a16:creationId xmlns:a16="http://schemas.microsoft.com/office/drawing/2014/main" id="{4219FE15-F129-EC1F-FAB7-0971481B2969}"/>
                    </a:ext>
                  </a:extLst>
                </p:cNvPr>
                <p:cNvSpPr txBox="1"/>
                <p:nvPr/>
              </p:nvSpPr>
              <p:spPr>
                <a:xfrm>
                  <a:off x="8072808" y="3266986"/>
                  <a:ext cx="937844" cy="419143"/>
                </a:xfrm>
                <a:prstGeom prst="rect">
                  <a:avLst/>
                </a:prstGeom>
                <a:solidFill>
                  <a:schemeClr val="bg1"/>
                </a:solidFill>
              </p:spPr>
              <p:txBody>
                <a:bodyPr wrap="square" rtlCol="0">
                  <a:spAutoFit/>
                </a:bodyPr>
                <a:lstStyle/>
                <a:p>
                  <a:pPr algn="ctr"/>
                  <a:r>
                    <a:rPr lang="en-IN" sz="991" b="1" dirty="0"/>
                    <a:t>Track </a:t>
                  </a:r>
                  <a:r>
                    <a:rPr lang="en-IN" sz="991" b="1" dirty="0" err="1"/>
                    <a:t>ckts</a:t>
                  </a:r>
                  <a:r>
                    <a:rPr lang="en-IN" sz="991" b="1" dirty="0"/>
                    <a:t>,</a:t>
                  </a:r>
                </a:p>
                <a:p>
                  <a:pPr algn="ctr"/>
                  <a:r>
                    <a:rPr lang="en-IN" sz="991" b="1" dirty="0"/>
                    <a:t>Points,</a:t>
                  </a:r>
                </a:p>
                <a:p>
                  <a:pPr algn="ctr"/>
                  <a:r>
                    <a:rPr lang="en-IN" sz="991" b="1" dirty="0"/>
                    <a:t>Lx status</a:t>
                  </a:r>
                </a:p>
              </p:txBody>
            </p:sp>
            <p:sp>
              <p:nvSpPr>
                <p:cNvPr id="18" name="TextBox 17">
                  <a:extLst>
                    <a:ext uri="{FF2B5EF4-FFF2-40B4-BE49-F238E27FC236}">
                      <a16:creationId xmlns:a16="http://schemas.microsoft.com/office/drawing/2014/main" id="{8CA480C2-D260-5255-B568-4A825FE5D9BA}"/>
                    </a:ext>
                  </a:extLst>
                </p:cNvPr>
                <p:cNvSpPr txBox="1"/>
                <p:nvPr/>
              </p:nvSpPr>
              <p:spPr>
                <a:xfrm>
                  <a:off x="5288280" y="2678431"/>
                  <a:ext cx="274318" cy="260461"/>
                </a:xfrm>
                <a:prstGeom prst="rect">
                  <a:avLst/>
                </a:prstGeom>
                <a:solidFill>
                  <a:schemeClr val="bg1"/>
                </a:solidFill>
              </p:spPr>
              <p:txBody>
                <a:bodyPr wrap="square" rtlCol="0">
                  <a:spAutoFit/>
                </a:bodyPr>
                <a:lstStyle/>
                <a:p>
                  <a:endParaRPr lang="en-IN" sz="1620" dirty="0"/>
                </a:p>
              </p:txBody>
            </p:sp>
          </p:grpSp>
          <p:sp>
            <p:nvSpPr>
              <p:cNvPr id="20" name="TextBox 19">
                <a:extLst>
                  <a:ext uri="{FF2B5EF4-FFF2-40B4-BE49-F238E27FC236}">
                    <a16:creationId xmlns:a16="http://schemas.microsoft.com/office/drawing/2014/main" id="{643CC7B2-1B77-6011-CB41-4669DF074DCD}"/>
                  </a:ext>
                </a:extLst>
              </p:cNvPr>
              <p:cNvSpPr txBox="1"/>
              <p:nvPr/>
            </p:nvSpPr>
            <p:spPr>
              <a:xfrm>
                <a:off x="4063218" y="1203845"/>
                <a:ext cx="2450123" cy="186644"/>
              </a:xfrm>
              <a:prstGeom prst="rect">
                <a:avLst/>
              </a:prstGeom>
              <a:solidFill>
                <a:srgbClr val="002060"/>
              </a:solidFill>
            </p:spPr>
            <p:txBody>
              <a:bodyPr wrap="square" rtlCol="0">
                <a:spAutoFit/>
              </a:bodyPr>
              <a:lstStyle/>
              <a:p>
                <a:pPr algn="ctr"/>
                <a:r>
                  <a:rPr lang="en-IN" sz="991" b="1" dirty="0"/>
                  <a:t>Signals, Track </a:t>
                </a:r>
                <a:r>
                  <a:rPr lang="en-IN" sz="991" b="1" dirty="0" err="1"/>
                  <a:t>ckts</a:t>
                </a:r>
                <a:r>
                  <a:rPr lang="en-IN" sz="991" b="1" dirty="0"/>
                  <a:t>, Points status</a:t>
                </a:r>
              </a:p>
            </p:txBody>
          </p:sp>
        </p:grpSp>
        <p:grpSp>
          <p:nvGrpSpPr>
            <p:cNvPr id="25" name="Group 24">
              <a:extLst>
                <a:ext uri="{FF2B5EF4-FFF2-40B4-BE49-F238E27FC236}">
                  <a16:creationId xmlns:a16="http://schemas.microsoft.com/office/drawing/2014/main" id="{2A2AA539-A4D7-DC23-F0FB-383C2C4175CA}"/>
                </a:ext>
              </a:extLst>
            </p:cNvPr>
            <p:cNvGrpSpPr/>
            <p:nvPr/>
          </p:nvGrpSpPr>
          <p:grpSpPr>
            <a:xfrm>
              <a:off x="4515393" y="2190750"/>
              <a:ext cx="1250475" cy="535392"/>
              <a:chOff x="4515393" y="2343150"/>
              <a:chExt cx="1250465" cy="1660204"/>
            </a:xfrm>
          </p:grpSpPr>
          <p:sp>
            <p:nvSpPr>
              <p:cNvPr id="22" name="TextBox 21">
                <a:extLst>
                  <a:ext uri="{FF2B5EF4-FFF2-40B4-BE49-F238E27FC236}">
                    <a16:creationId xmlns:a16="http://schemas.microsoft.com/office/drawing/2014/main" id="{3BBEEFAA-2A2D-C686-BD00-B9BAB5415D81}"/>
                  </a:ext>
                </a:extLst>
              </p:cNvPr>
              <p:cNvSpPr txBox="1"/>
              <p:nvPr/>
            </p:nvSpPr>
            <p:spPr>
              <a:xfrm>
                <a:off x="4622868" y="2190750"/>
                <a:ext cx="1143000" cy="535392"/>
              </a:xfrm>
              <a:prstGeom prst="rect">
                <a:avLst/>
              </a:prstGeom>
              <a:solidFill>
                <a:schemeClr val="bg1"/>
              </a:solidFill>
            </p:spPr>
            <p:txBody>
              <a:bodyPr wrap="square" rtlCol="0">
                <a:spAutoFit/>
              </a:bodyPr>
              <a:lstStyle/>
              <a:p>
                <a:pPr algn="ctr"/>
                <a:r>
                  <a:rPr lang="en-IN" sz="991" b="1" dirty="0"/>
                  <a:t>Track Profile</a:t>
                </a:r>
              </a:p>
              <a:p>
                <a:pPr marL="240025" lvl="1" indent="-154301">
                  <a:buFont typeface="Arial" panose="020B0604020202020204" pitchFamily="34" charset="0"/>
                  <a:buChar char="•"/>
                </a:pPr>
                <a:r>
                  <a:rPr lang="en-IN" sz="991" dirty="0"/>
                  <a:t>PSR/TSR</a:t>
                </a:r>
              </a:p>
              <a:p>
                <a:pPr marL="240025" lvl="1" indent="-154301">
                  <a:buFont typeface="Arial" panose="020B0604020202020204" pitchFamily="34" charset="0"/>
                  <a:buChar char="•"/>
                </a:pPr>
                <a:r>
                  <a:rPr lang="en-IN" sz="991" dirty="0"/>
                  <a:t>Gradients</a:t>
                </a:r>
              </a:p>
              <a:p>
                <a:pPr marL="240025" lvl="1" indent="-154301">
                  <a:buFont typeface="Arial" panose="020B0604020202020204" pitchFamily="34" charset="0"/>
                  <a:buChar char="•"/>
                </a:pPr>
                <a:r>
                  <a:rPr lang="en-IN" sz="991" dirty="0"/>
                  <a:t>LC Gates</a:t>
                </a:r>
              </a:p>
            </p:txBody>
          </p:sp>
          <p:cxnSp>
            <p:nvCxnSpPr>
              <p:cNvPr id="24" name="Straight Arrow Connector 23">
                <a:extLst>
                  <a:ext uri="{FF2B5EF4-FFF2-40B4-BE49-F238E27FC236}">
                    <a16:creationId xmlns:a16="http://schemas.microsoft.com/office/drawing/2014/main" id="{D43B33F7-FB4E-A595-1D9F-366B23A95BB3}"/>
                  </a:ext>
                </a:extLst>
              </p:cNvPr>
              <p:cNvCxnSpPr/>
              <p:nvPr/>
            </p:nvCxnSpPr>
            <p:spPr>
              <a:xfrm flipH="1">
                <a:off x="4515393" y="2343150"/>
                <a:ext cx="234000" cy="0"/>
              </a:xfrm>
              <a:prstGeom prst="straightConnector1">
                <a:avLst/>
              </a:prstGeom>
              <a:ln w="38100">
                <a:solidFill>
                  <a:srgbClr val="0099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CC45E05C-9FD8-4C1B-8274-C9E66AD5E4C0}"/>
              </a:ext>
            </a:extLst>
          </p:cNvPr>
          <p:cNvSpPr>
            <a:spLocks noGrp="1"/>
          </p:cNvSpPr>
          <p:nvPr>
            <p:ph type="title"/>
          </p:nvPr>
        </p:nvSpPr>
        <p:spPr>
          <a:xfrm>
            <a:off x="-10779" y="188813"/>
            <a:ext cx="12192000" cy="567136"/>
          </a:xfrm>
          <a:solidFill>
            <a:schemeClr val="bg2">
              <a:lumMod val="40000"/>
              <a:lumOff val="60000"/>
            </a:schemeClr>
          </a:solidFill>
          <a:ln>
            <a:noFill/>
          </a:ln>
        </p:spPr>
        <p:txBody>
          <a:bodyPr>
            <a:normAutofit fontScale="90000"/>
          </a:bodyPr>
          <a:lstStyle/>
          <a:p>
            <a:pPr algn="ctr"/>
            <a:r>
              <a:rPr lang="en-IN"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KAVACH- Principle of Working</a:t>
            </a:r>
          </a:p>
        </p:txBody>
      </p:sp>
      <p:sp>
        <p:nvSpPr>
          <p:cNvPr id="8" name="Oval 7">
            <a:extLst>
              <a:ext uri="{FF2B5EF4-FFF2-40B4-BE49-F238E27FC236}">
                <a16:creationId xmlns:a16="http://schemas.microsoft.com/office/drawing/2014/main" id="{ABB389B4-7401-41C0-BF03-0CD89DB8869E}"/>
              </a:ext>
            </a:extLst>
          </p:cNvPr>
          <p:cNvSpPr/>
          <p:nvPr/>
        </p:nvSpPr>
        <p:spPr>
          <a:xfrm>
            <a:off x="9564040" y="5006340"/>
            <a:ext cx="97200" cy="9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0" name="Oval 9">
            <a:extLst>
              <a:ext uri="{FF2B5EF4-FFF2-40B4-BE49-F238E27FC236}">
                <a16:creationId xmlns:a16="http://schemas.microsoft.com/office/drawing/2014/main" id="{25334685-5E2C-4E42-8AD3-F97C45029231}"/>
              </a:ext>
            </a:extLst>
          </p:cNvPr>
          <p:cNvSpPr/>
          <p:nvPr/>
        </p:nvSpPr>
        <p:spPr>
          <a:xfrm>
            <a:off x="9160999" y="2872788"/>
            <a:ext cx="97200" cy="9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dirty="0"/>
          </a:p>
        </p:txBody>
      </p:sp>
      <p:sp>
        <p:nvSpPr>
          <p:cNvPr id="11" name="Oval 10">
            <a:extLst>
              <a:ext uri="{FF2B5EF4-FFF2-40B4-BE49-F238E27FC236}">
                <a16:creationId xmlns:a16="http://schemas.microsoft.com/office/drawing/2014/main" id="{D69B24D4-0D34-49A8-9923-AA9B5B04C3DE}"/>
              </a:ext>
            </a:extLst>
          </p:cNvPr>
          <p:cNvSpPr/>
          <p:nvPr/>
        </p:nvSpPr>
        <p:spPr>
          <a:xfrm>
            <a:off x="9153480" y="2468880"/>
            <a:ext cx="97200" cy="97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dirty="0"/>
          </a:p>
        </p:txBody>
      </p:sp>
      <p:sp>
        <p:nvSpPr>
          <p:cNvPr id="12" name="Oval 11">
            <a:extLst>
              <a:ext uri="{FF2B5EF4-FFF2-40B4-BE49-F238E27FC236}">
                <a16:creationId xmlns:a16="http://schemas.microsoft.com/office/drawing/2014/main" id="{B4079B1E-686F-4567-89EE-5DFD628D7EFB}"/>
              </a:ext>
            </a:extLst>
          </p:cNvPr>
          <p:cNvSpPr/>
          <p:nvPr/>
        </p:nvSpPr>
        <p:spPr>
          <a:xfrm>
            <a:off x="8702040" y="2683279"/>
            <a:ext cx="97200" cy="9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3" name="Oval 12">
            <a:extLst>
              <a:ext uri="{FF2B5EF4-FFF2-40B4-BE49-F238E27FC236}">
                <a16:creationId xmlns:a16="http://schemas.microsoft.com/office/drawing/2014/main" id="{17EA76F0-562C-4A6C-95B1-BAAD63731B70}"/>
              </a:ext>
            </a:extLst>
          </p:cNvPr>
          <p:cNvSpPr/>
          <p:nvPr/>
        </p:nvSpPr>
        <p:spPr>
          <a:xfrm>
            <a:off x="5001831" y="2908980"/>
            <a:ext cx="97200" cy="9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4" name="Star: 6 Points 13">
            <a:extLst>
              <a:ext uri="{FF2B5EF4-FFF2-40B4-BE49-F238E27FC236}">
                <a16:creationId xmlns:a16="http://schemas.microsoft.com/office/drawing/2014/main" id="{5D0C719A-0C11-4E23-9051-AE06D6430B27}"/>
              </a:ext>
            </a:extLst>
          </p:cNvPr>
          <p:cNvSpPr/>
          <p:nvPr/>
        </p:nvSpPr>
        <p:spPr>
          <a:xfrm>
            <a:off x="3489961" y="4183381"/>
            <a:ext cx="205740" cy="205740"/>
          </a:xfrm>
          <a:prstGeom prst="star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20"/>
          </a:p>
        </p:txBody>
      </p:sp>
      <p:sp>
        <p:nvSpPr>
          <p:cNvPr id="16" name="Rectangle 15">
            <a:extLst>
              <a:ext uri="{FF2B5EF4-FFF2-40B4-BE49-F238E27FC236}">
                <a16:creationId xmlns:a16="http://schemas.microsoft.com/office/drawing/2014/main" id="{107225F2-4E1C-F615-2ECF-F7D3EECFB408}"/>
              </a:ext>
            </a:extLst>
          </p:cNvPr>
          <p:cNvSpPr/>
          <p:nvPr/>
        </p:nvSpPr>
        <p:spPr>
          <a:xfrm>
            <a:off x="0" y="6112105"/>
            <a:ext cx="12181221" cy="595268"/>
          </a:xfrm>
          <a:prstGeom prst="rect">
            <a:avLst/>
          </a:prstGeom>
          <a:solidFill>
            <a:schemeClr val="bg1"/>
          </a:solidFill>
          <a:ln w="9525">
            <a:noFill/>
            <a:miter lim="800000"/>
            <a:headEnd/>
            <a:tailEnd/>
          </a:ln>
        </p:spPr>
        <p:txBody>
          <a:bodyPr anchor="ctr"/>
          <a:lstStyle/>
          <a:p>
            <a:pPr algn="ctr" defTabSz="411470">
              <a:defRPr/>
            </a:pPr>
            <a:r>
              <a:rPr lang="en-IN" b="1" dirty="0">
                <a:ln w="0"/>
                <a:effectLst>
                  <a:outerShdw blurRad="38100" dist="19050" dir="2700000" algn="tl" rotWithShape="0">
                    <a:schemeClr val="dk1">
                      <a:alpha val="40000"/>
                    </a:schemeClr>
                  </a:outerShdw>
                </a:effectLst>
                <a:latin typeface="Arial" panose="020B0604020202020204" pitchFamily="34" charset="0"/>
                <a:ea typeface="Verdana" pitchFamily="34" charset="0"/>
                <a:cs typeface="Arial" panose="020B0604020202020204" pitchFamily="34" charset="0"/>
              </a:rPr>
              <a:t>STATIONARY &amp; LOCO EQUIPMENT USES RADIO COMMUNICATION FOR EXCHANGING THE INFORMATION </a:t>
            </a:r>
          </a:p>
        </p:txBody>
      </p:sp>
    </p:spTree>
    <p:extLst>
      <p:ext uri="{BB962C8B-B14F-4D97-AF65-F5344CB8AC3E}">
        <p14:creationId xmlns:p14="http://schemas.microsoft.com/office/powerpoint/2010/main" val="20205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grpId="0" nodeType="clickEffect">
                                  <p:stCondLst>
                                    <p:cond delay="0"/>
                                  </p:stCondLst>
                                  <p:childTnLst>
                                    <p:animMotion origin="layout" path="M -0.00087 0.00763 L -0.00087 0.00787 C 0.00034 0.02754 3.88889E-6 0.01805 3.88889E-6 0.03611 L -0.05139 0.04143 L -0.04948 -0.33519 L -0.04948 -0.33496 " pathEditMode="relative" rAng="0" ptsTypes="AAAAAA">
                                      <p:cBhvr>
                                        <p:cTn id="6" dur="2000" fill="hold"/>
                                        <p:tgtEl>
                                          <p:spTgt spid="8"/>
                                        </p:tgtEl>
                                        <p:attrNameLst>
                                          <p:attrName>ppt_x</p:attrName>
                                          <p:attrName>ppt_y</p:attrName>
                                        </p:attrNameLst>
                                      </p:cBhvr>
                                      <p:rCtr x="-2483" y="-15463"/>
                                    </p:animMotion>
                                  </p:childTnLst>
                                </p:cTn>
                              </p:par>
                              <p:par>
                                <p:cTn id="7" presetID="0" presetClass="path" presetSubtype="0" repeatCount="indefinite" accel="50000" decel="50000" autoRev="1" fill="hold" grpId="0" nodeType="withEffect">
                                  <p:stCondLst>
                                    <p:cond delay="0"/>
                                  </p:stCondLst>
                                  <p:childTnLst>
                                    <p:animMotion origin="layout" path="M -0.00157 0.01157 L -0.00157 0.01181 C -0.00486 0.03194 -0.0033 0.01736 -0.00243 0.04769 C -0.00209 0.06366 -0.00191 0.07963 -0.00157 0.0956 C -0.00087 0.11875 -0.00226 0.11181 0.00052 0.12269 C 0.00017 0.13657 3.88889E-6 0.15046 -0.00052 0.16412 C -0.00052 0.16551 -0.00139 0.16667 -0.00157 0.16806 C -0.00209 0.17245 -0.00209 0.17685 -0.00243 0.18102 C -0.00139 0.20532 -0.0007 0.21713 -0.00052 0.24444 C -0.00035 0.27593 -0.00052 0.30741 -0.00052 0.33912 L -0.02952 0.33634 " pathEditMode="relative" rAng="0" ptsTypes="AAAAAAAAAAA">
                                      <p:cBhvr>
                                        <p:cTn id="8" dur="2000" fill="hold"/>
                                        <p:tgtEl>
                                          <p:spTgt spid="10"/>
                                        </p:tgtEl>
                                        <p:attrNameLst>
                                          <p:attrName>ppt_x</p:attrName>
                                          <p:attrName>ppt_y</p:attrName>
                                        </p:attrNameLst>
                                      </p:cBhvr>
                                      <p:rCtr x="-1302" y="16366"/>
                                    </p:animMotion>
                                  </p:childTnLst>
                                </p:cTn>
                              </p:par>
                              <p:par>
                                <p:cTn id="9" presetID="0" presetClass="path" presetSubtype="0" repeatCount="indefinite" accel="50000" decel="50000" autoRev="1" fill="hold" grpId="0" nodeType="withEffect">
                                  <p:stCondLst>
                                    <p:cond delay="0"/>
                                  </p:stCondLst>
                                  <p:childTnLst>
                                    <p:animMotion origin="layout" path="M -0.00087 -0.00162 L -0.00087 -0.00162 C -0.00122 -0.00555 -0.00157 -0.00949 -0.00191 -0.01342 C -0.00209 -0.0155 -0.00261 -0.01759 -0.00296 -0.0199 C -0.00452 -0.02939 -0.00417 -0.02754 -0.00573 -0.03402 C -0.00556 -0.0449 -0.00556 -0.05555 -0.00486 -0.06643 C -0.00469 -0.06898 -0.00296 -0.07407 -0.00296 -0.07407 C -0.00105 -0.09305 -0.00191 -0.08101 -0.00191 -0.11018 L -0.00191 -0.11018 " pathEditMode="relative" ptsTypes="AAAAAAAAA">
                                      <p:cBhvr>
                                        <p:cTn id="10" dur="2000" fill="hold"/>
                                        <p:tgtEl>
                                          <p:spTgt spid="1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repeatCount="indefinite" accel="50000" decel="50000" fill="hold" grpId="0" nodeType="clickEffect">
                                  <p:stCondLst>
                                    <p:cond delay="0"/>
                                  </p:stCondLst>
                                  <p:childTnLst>
                                    <p:animMotion origin="layout" path="M 5.55556E-7 -3.33333E-6 L 5.55556E-7 0.00031 C -0.00486 0.00062 -0.00972 0.00062 -0.01424 0.00155 C -0.01545 0.00155 -0.01684 0.00247 -0.01806 0.00247 C -0.02066 0.00371 -0.02344 0.00402 -0.02639 0.00432 C -0.03976 0.01111 -0.03004 0.00741 -0.05625 0.00556 C -0.08299 -0.0074 -0.0559 0.00525 -0.13385 0.00247 C -0.13802 0.00247 -0.14254 0.00186 -0.1467 0.00155 C -0.15677 0.00186 -0.16684 0.00186 -0.17674 0.00247 C -0.17778 0.00309 -0.17847 0.00402 -0.17951 0.00432 C -0.18194 0.00494 -0.18455 0.00494 -0.18698 0.00556 C -0.18837 0.00587 -0.18941 0.00679 -0.1908 0.0071 C -0.19462 0.00803 -0.20191 0.00957 -0.20191 0.01019 C -0.21007 0.00957 -0.21823 0.00926 -0.22639 0.00865 C -0.22795 0.00834 -0.2349 0.00463 -0.23559 0.00432 C -0.23646 0.00402 -0.2375 0.00309 -0.23837 0.00247 L -0.24757 0.00155 C -0.24879 0.00093 -0.24965 0.00062 -0.25052 -3.33333E-6 C -0.26389 -0.00463 -0.25573 -0.00092 -0.26267 -0.00401 L -0.36354 -0.00277 L -0.36424 0.04167 " pathEditMode="relative" rAng="0" ptsTypes="AAAAAAAAAAAAAAAAAAAAA">
                                      <p:cBhvr>
                                        <p:cTn id="14" dur="2000" fill="hold"/>
                                        <p:tgtEl>
                                          <p:spTgt spid="12"/>
                                        </p:tgtEl>
                                        <p:attrNameLst>
                                          <p:attrName>ppt_x</p:attrName>
                                          <p:attrName>ppt_y</p:attrName>
                                        </p:attrNameLst>
                                      </p:cBhvr>
                                      <p:rCtr x="-18212" y="188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repeatCount="indefinite" accel="50000" decel="50000" fill="hold" grpId="0" nodeType="clickEffect">
                                  <p:stCondLst>
                                    <p:cond delay="0"/>
                                  </p:stCondLst>
                                  <p:childTnLst>
                                    <p:animMotion origin="layout" path="M -0.00555 -0.0034 L -0.00555 -0.00309 C -0.00746 -0.01142 -0.00781 -0.0142 -0.01041 -0.02006 C -0.01093 -0.02161 -0.01163 -0.02284 -0.01232 -0.02408 C -0.01354 -0.02593 -0.01632 -0.02901 -0.01632 -0.0287 C -0.01649 -0.03056 -0.01666 -0.03179 -0.01718 -0.03303 C -0.0184 -0.0358 -0.02031 -0.03796 -0.02135 -0.04105 C -0.02152 -0.04198 -0.02152 -0.04383 -0.02205 -0.04475 C -0.02274 -0.04599 -0.02413 -0.04661 -0.02517 -0.04722 C -0.02569 -0.04815 -0.02621 -0.04908 -0.02691 -0.05 C -0.02725 -0.05124 -0.02743 -0.05278 -0.02795 -0.0537 C -0.02899 -0.05679 -0.03177 -0.06142 -0.03177 -0.06111 C -0.03211 -0.06296 -0.03229 -0.0642 -0.03281 -0.06543 C -0.03402 -0.06914 -0.03541 -0.07037 -0.03767 -0.07346 C -0.03784 -0.07438 -0.03784 -0.07624 -0.03854 -0.07685 C -0.03923 -0.0784 -0.04062 -0.0787 -0.04149 -0.07994 C -0.04218 -0.08056 -0.0427 -0.08148 -0.0434 -0.08241 C -0.04461 -0.08364 -0.046 -0.08488 -0.04722 -0.08642 C -0.05017 -0.0892 -0.04861 -0.08827 -0.05121 -0.09259 C -0.05173 -0.09383 -0.0526 -0.09445 -0.05312 -0.09537 C -0.05972 -0.10679 -0.05451 -0.09969 -0.05902 -0.10556 C -0.0625 -0.11975 -0.05677 -0.09846 -0.0618 -0.11327 C -0.0677 -0.13056 -0.06076 -0.11543 -0.0658 -0.12377 C -0.06649 -0.125 -0.06684 -0.12654 -0.0677 -0.12778 C -0.06944 -0.12963 -0.07187 -0.13056 -0.07343 -0.13272 L -0.07552 -0.13519 C -0.07673 -0.14012 -0.07691 -0.14259 -0.08038 -0.14691 C -0.08211 -0.14938 -0.08298 -0.15031 -0.0842 -0.1534 C -0.08472 -0.15494 -0.08472 -0.15617 -0.08524 -0.15741 C -0.08593 -0.15988 -0.08767 -0.1642 -0.08906 -0.16636 L -0.09583 -0.17562 C -0.09687 -0.17685 -0.09791 -0.17809 -0.09878 -0.17932 C -0.10121 -0.18426 -0.09982 -0.1821 -0.1026 -0.1858 C -0.10295 -0.18735 -0.10295 -0.18858 -0.10364 -0.18982 C -0.10468 -0.19198 -0.10746 -0.19475 -0.10746 -0.19445 C -0.10868 -0.2 -0.10902 -0.20216 -0.11232 -0.20679 C -0.11302 -0.20741 -0.11371 -0.20833 -0.11423 -0.20926 C -0.11562 -0.21173 -0.11823 -0.21698 -0.11823 -0.21667 C -0.11857 -0.21883 -0.11875 -0.22068 -0.11909 -0.22222 C -0.12014 -0.22593 -0.12135 -0.22809 -0.12309 -0.23117 C -0.12326 -0.23272 -0.12378 -0.23364 -0.12395 -0.23519 C -0.12448 -0.23735 -0.1243 -0.23951 -0.125 -0.24167 C -0.12534 -0.2429 -0.12621 -0.24414 -0.12691 -0.24568 C -0.12691 -0.24537 -0.12847 -0.2537 -0.12882 -0.25463 C -0.12951 -0.25556 -0.13177 -0.25556 -0.13177 -0.25525 L -0.13368 -0.10031 L 0.17882 -0.10185 L 0.17986 -0.11204 L 0.17986 -0.09784 L -0.1375 -0.10432 L -0.12795 -0.25833 L 0.00122 -0.0642 L 0.02066 -0.02408 L 0.02066 0.00432 L -0.00364 0.01234 L -0.00364 0.03704 L 0.30018 0.03796 L 0.30226 0.0537 " pathEditMode="relative" rAng="0" ptsTypes="AAAAAAAAAAAAAAAAAAAAAAAAAAAAAAAAAAAAAAAAAAAAAAAAAAAAAAAAAA">
                                      <p:cBhvr>
                                        <p:cTn id="18" dur="5000" fill="hold"/>
                                        <p:tgtEl>
                                          <p:spTgt spid="14"/>
                                        </p:tgtEl>
                                        <p:attrNameLst>
                                          <p:attrName>ppt_x</p:attrName>
                                          <p:attrName>ppt_y</p:attrName>
                                        </p:attrNameLst>
                                      </p:cBhvr>
                                      <p:rCtr x="8785" y="-9907"/>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repeatCount="indefinite" accel="50000" decel="50000" fill="hold" grpId="0" nodeType="clickEffect">
                                  <p:stCondLst>
                                    <p:cond delay="0"/>
                                  </p:stCondLst>
                                  <p:childTnLst>
                                    <p:animMotion origin="layout" path="M -0.00122 -0.01065 L -0.00122 -0.01065 C 0.00034 -0.09236 -0.00035 -0.02384 -0.00122 -0.09352 C -0.00296 -0.20532 0.00052 -0.15671 -0.00417 -0.21389 C -0.00521 -0.21296 -0.00591 -0.21157 -0.00712 -0.21134 C -0.01684 -0.2088 -0.01962 -0.20995 -0.02848 -0.21134 C -0.03768 -0.21551 -0.02726 -0.21111 -0.04983 -0.21389 C -0.05087 -0.21412 -0.05174 -0.21528 -0.05278 -0.21528 C -0.06563 -0.21551 -0.07865 -0.21528 -0.0915 -0.21528 L -0.0915 -0.21528 L -0.0915 -0.21528 " pathEditMode="relative" ptsTypes="AAAAAAAAAAA">
                                      <p:cBhvr>
                                        <p:cTn id="22"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Shape 242"/>
        <p:cNvGrpSpPr/>
        <p:nvPr/>
      </p:nvGrpSpPr>
      <p:grpSpPr>
        <a:xfrm>
          <a:off x="0" y="0"/>
          <a:ext cx="0" cy="0"/>
          <a:chOff x="0" y="0"/>
          <a:chExt cx="0" cy="0"/>
        </a:xfrm>
      </p:grpSpPr>
      <p:sp>
        <p:nvSpPr>
          <p:cNvPr id="2" name="Google Shape;253;p4">
            <a:extLst>
              <a:ext uri="{FF2B5EF4-FFF2-40B4-BE49-F238E27FC236}">
                <a16:creationId xmlns:a16="http://schemas.microsoft.com/office/drawing/2014/main" id="{93981E3C-F1FC-04AA-BE30-5876E7216594}"/>
              </a:ext>
            </a:extLst>
          </p:cNvPr>
          <p:cNvSpPr/>
          <p:nvPr/>
        </p:nvSpPr>
        <p:spPr>
          <a:xfrm>
            <a:off x="0" y="105111"/>
            <a:ext cx="12192000" cy="554240"/>
          </a:xfrm>
          <a:prstGeom prst="rect">
            <a:avLst/>
          </a:prstGeom>
          <a:solidFill>
            <a:srgbClr val="7030A0"/>
          </a:solidFill>
          <a:ln>
            <a:noFill/>
          </a:ln>
        </p:spPr>
        <p:txBody>
          <a:bodyPr spcFirstLastPara="1" wrap="square" lIns="61717" tIns="30847" rIns="61717" bIns="30847" anchor="ctr" anchorCtr="0">
            <a:noAutofit/>
          </a:bodyPr>
          <a:lstStyle/>
          <a:p>
            <a:pPr algn="ctr">
              <a:buClr>
                <a:srgbClr val="000000"/>
              </a:buClr>
              <a:buSzPts val="2400"/>
            </a:pPr>
            <a:r>
              <a:rPr lang="en"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pic>
        <p:nvPicPr>
          <p:cNvPr id="3" name="Google Shape;244;p4">
            <a:extLst>
              <a:ext uri="{FF2B5EF4-FFF2-40B4-BE49-F238E27FC236}">
                <a16:creationId xmlns:a16="http://schemas.microsoft.com/office/drawing/2014/main" id="{3FA63413-2E16-9671-F35F-FE858488EC9A}"/>
              </a:ext>
            </a:extLst>
          </p:cNvPr>
          <p:cNvPicPr preferRelativeResize="0"/>
          <p:nvPr/>
        </p:nvPicPr>
        <p:blipFill rotWithShape="1">
          <a:blip r:embed="rId3">
            <a:alphaModFix/>
          </a:blip>
          <a:srcRect/>
          <a:stretch/>
        </p:blipFill>
        <p:spPr>
          <a:xfrm>
            <a:off x="0" y="1202680"/>
            <a:ext cx="7344805" cy="3267474"/>
          </a:xfrm>
          <a:prstGeom prst="rect">
            <a:avLst/>
          </a:prstGeom>
          <a:noFill/>
          <a:ln>
            <a:noFill/>
          </a:ln>
        </p:spPr>
      </p:pic>
      <p:pic>
        <p:nvPicPr>
          <p:cNvPr id="269" name="Google Shape;269;p4"/>
          <p:cNvPicPr preferRelativeResize="0"/>
          <p:nvPr/>
        </p:nvPicPr>
        <p:blipFill rotWithShape="1">
          <a:blip r:embed="rId4">
            <a:alphaModFix/>
          </a:blip>
          <a:srcRect l="46345" t="35833" r="37101" b="40831"/>
          <a:stretch/>
        </p:blipFill>
        <p:spPr>
          <a:xfrm>
            <a:off x="1029809" y="1020933"/>
            <a:ext cx="585928" cy="488272"/>
          </a:xfrm>
          <a:prstGeom prst="rect">
            <a:avLst/>
          </a:prstGeom>
          <a:noFill/>
          <a:ln w="12700" cap="flat" cmpd="sng">
            <a:solidFill>
              <a:srgbClr val="FF0000"/>
            </a:solidFill>
            <a:prstDash val="solid"/>
            <a:miter lim="800000"/>
            <a:headEnd type="none" w="sm" len="sm"/>
            <a:tailEnd type="none" w="sm" len="sm"/>
          </a:ln>
        </p:spPr>
      </p:pic>
      <p:pic>
        <p:nvPicPr>
          <p:cNvPr id="4" name="Google Shape;269;p4">
            <a:extLst>
              <a:ext uri="{FF2B5EF4-FFF2-40B4-BE49-F238E27FC236}">
                <a16:creationId xmlns:a16="http://schemas.microsoft.com/office/drawing/2014/main" id="{51695CAF-E051-7F54-82B0-FA5D69C88FC7}"/>
              </a:ext>
            </a:extLst>
          </p:cNvPr>
          <p:cNvPicPr preferRelativeResize="0"/>
          <p:nvPr/>
        </p:nvPicPr>
        <p:blipFill rotWithShape="1">
          <a:blip r:embed="rId4">
            <a:alphaModFix/>
          </a:blip>
          <a:srcRect l="46345" t="35833" r="37101" b="40831"/>
          <a:stretch/>
        </p:blipFill>
        <p:spPr>
          <a:xfrm>
            <a:off x="2352582" y="1020933"/>
            <a:ext cx="585928" cy="488272"/>
          </a:xfrm>
          <a:prstGeom prst="rect">
            <a:avLst/>
          </a:prstGeom>
          <a:noFill/>
          <a:ln w="12700" cap="flat" cmpd="sng">
            <a:solidFill>
              <a:srgbClr val="FF0000"/>
            </a:solidFill>
            <a:prstDash val="solid"/>
            <a:miter lim="800000"/>
            <a:headEnd type="none" w="sm" len="sm"/>
            <a:tailEnd type="none" w="sm" len="sm"/>
          </a:ln>
        </p:spPr>
      </p:pic>
      <p:pic>
        <p:nvPicPr>
          <p:cNvPr id="5" name="Google Shape;269;p4">
            <a:extLst>
              <a:ext uri="{FF2B5EF4-FFF2-40B4-BE49-F238E27FC236}">
                <a16:creationId xmlns:a16="http://schemas.microsoft.com/office/drawing/2014/main" id="{1F40DD8E-0738-4295-5D5F-32EA4989B6F0}"/>
              </a:ext>
            </a:extLst>
          </p:cNvPr>
          <p:cNvPicPr preferRelativeResize="0"/>
          <p:nvPr/>
        </p:nvPicPr>
        <p:blipFill rotWithShape="1">
          <a:blip r:embed="rId4">
            <a:alphaModFix/>
          </a:blip>
          <a:srcRect l="46345" t="35833" r="37101" b="40831"/>
          <a:stretch/>
        </p:blipFill>
        <p:spPr>
          <a:xfrm rot="438952">
            <a:off x="5231907" y="1350608"/>
            <a:ext cx="585928" cy="488272"/>
          </a:xfrm>
          <a:prstGeom prst="rect">
            <a:avLst/>
          </a:prstGeom>
          <a:noFill/>
          <a:ln w="12700" cap="flat" cmpd="sng">
            <a:solidFill>
              <a:srgbClr val="FF0000"/>
            </a:solidFill>
            <a:prstDash val="solid"/>
            <a:miter lim="800000"/>
            <a:headEnd type="none" w="sm" len="sm"/>
            <a:tailEnd type="none" w="sm" len="sm"/>
          </a:ln>
        </p:spPr>
      </p:pic>
      <p:pic>
        <p:nvPicPr>
          <p:cNvPr id="6" name="Google Shape;269;p4">
            <a:extLst>
              <a:ext uri="{FF2B5EF4-FFF2-40B4-BE49-F238E27FC236}">
                <a16:creationId xmlns:a16="http://schemas.microsoft.com/office/drawing/2014/main" id="{9F426284-DF54-2731-1DA3-AEA218B2737A}"/>
              </a:ext>
            </a:extLst>
          </p:cNvPr>
          <p:cNvPicPr preferRelativeResize="0"/>
          <p:nvPr/>
        </p:nvPicPr>
        <p:blipFill rotWithShape="1">
          <a:blip r:embed="rId4">
            <a:alphaModFix/>
          </a:blip>
          <a:srcRect l="46345" t="35833" r="37101" b="40831"/>
          <a:stretch/>
        </p:blipFill>
        <p:spPr>
          <a:xfrm rot="464096">
            <a:off x="6302708" y="1484175"/>
            <a:ext cx="585928" cy="488272"/>
          </a:xfrm>
          <a:prstGeom prst="rect">
            <a:avLst/>
          </a:prstGeom>
          <a:noFill/>
          <a:ln w="12700" cap="flat" cmpd="sng">
            <a:solidFill>
              <a:srgbClr val="FF0000"/>
            </a:solidFill>
            <a:prstDash val="solid"/>
            <a:miter lim="800000"/>
            <a:headEnd type="none" w="sm" len="sm"/>
            <a:tailEnd type="none" w="sm" len="sm"/>
          </a:ln>
        </p:spPr>
      </p:pic>
      <p:sp>
        <p:nvSpPr>
          <p:cNvPr id="7" name="Action Button: Go Back or Previous 6">
            <a:hlinkClick r:id="rId5" action="ppaction://hlinksldjump"/>
            <a:extLst>
              <a:ext uri="{FF2B5EF4-FFF2-40B4-BE49-F238E27FC236}">
                <a16:creationId xmlns:a16="http://schemas.microsoft.com/office/drawing/2014/main" id="{1F46E374-B6C5-BB47-8F2B-93C6F4301B50}"/>
              </a:ext>
            </a:extLst>
          </p:cNvPr>
          <p:cNvSpPr/>
          <p:nvPr/>
        </p:nvSpPr>
        <p:spPr>
          <a:xfrm>
            <a:off x="11096430" y="6268136"/>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3C5EAAE-737D-4A68-E7A8-1CAD59A2F4AC}"/>
              </a:ext>
            </a:extLst>
          </p:cNvPr>
          <p:cNvSpPr txBox="1"/>
          <p:nvPr/>
        </p:nvSpPr>
        <p:spPr>
          <a:xfrm>
            <a:off x="7004483" y="1315289"/>
            <a:ext cx="5081644" cy="2862322"/>
          </a:xfrm>
          <a:prstGeom prst="rect">
            <a:avLst/>
          </a:prstGeom>
          <a:noFill/>
        </p:spPr>
        <p:txBody>
          <a:bodyPr wrap="square">
            <a:spAutoFit/>
          </a:bodyPr>
          <a:lstStyle/>
          <a:p>
            <a:pPr marL="0" marR="0" algn="just"/>
            <a:r>
              <a:rPr lang="hi-IN" sz="3600" b="1" kern="100" dirty="0">
                <a:solidFill>
                  <a:srgbClr val="7030A0"/>
                </a:solidFill>
                <a:effectLst/>
                <a:latin typeface="Calibri" panose="020F0502020204030204" pitchFamily="34" charset="0"/>
                <a:ea typeface="Calibri" panose="020F0502020204030204" pitchFamily="34" charset="0"/>
                <a:cs typeface="Kokila" panose="020B0604020202020204" pitchFamily="34" charset="0"/>
              </a:rPr>
              <a:t>एंटीना : </a:t>
            </a:r>
            <a:r>
              <a:rPr lang="hi-IN" sz="3600" kern="100" dirty="0">
                <a:solidFill>
                  <a:schemeClr val="bg1"/>
                </a:solidFill>
                <a:effectLst/>
                <a:latin typeface="Calibri" panose="020F0502020204030204" pitchFamily="34" charset="0"/>
                <a:ea typeface="Calibri" panose="020F0502020204030204" pitchFamily="34" charset="0"/>
                <a:cs typeface="Kokila" panose="020B0604020202020204" pitchFamily="34" charset="0"/>
              </a:rPr>
              <a:t>ट्रेन के इंजन के ऊपर रेडियो एंटेना लगाए जाते हैं :</a:t>
            </a:r>
            <a:endParaRPr lang="en-US" sz="3600"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marL="0" marR="0"/>
            <a:r>
              <a:rPr lang="en-US" sz="3600" b="1" kern="100" dirty="0">
                <a:solidFill>
                  <a:srgbClr val="FF0000"/>
                </a:solidFill>
                <a:effectLst/>
                <a:latin typeface="Calibri" panose="020F0502020204030204" pitchFamily="34" charset="0"/>
                <a:ea typeface="Calibri" panose="020F0502020204030204" pitchFamily="34" charset="0"/>
                <a:cs typeface="Kokila" panose="020B0604020202020204" pitchFamily="34" charset="0"/>
              </a:rPr>
              <a:t> </a:t>
            </a:r>
            <a:r>
              <a:rPr lang="hi-IN" sz="3600" b="1" kern="100" dirty="0">
                <a:solidFill>
                  <a:srgbClr val="FF0000"/>
                </a:solidFill>
                <a:effectLst/>
                <a:latin typeface="Calibri" panose="020F0502020204030204" pitchFamily="34" charset="0"/>
                <a:ea typeface="Calibri" panose="020F0502020204030204" pitchFamily="34" charset="0"/>
                <a:cs typeface="Kokila" panose="020B0604020202020204" pitchFamily="34" charset="0"/>
              </a:rPr>
              <a:t>रेडियो एंटीना:</a:t>
            </a:r>
            <a:endParaRPr lang="en-US" sz="36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571500" marR="0" indent="-571500">
              <a:buFont typeface="Wingdings" panose="05000000000000000000" pitchFamily="2" charset="2"/>
              <a:buChar char="ü"/>
            </a:pPr>
            <a:r>
              <a:rPr lang="hi-IN" sz="3600" b="1" kern="100" dirty="0">
                <a:solidFill>
                  <a:schemeClr val="bg1"/>
                </a:solidFill>
                <a:effectLst/>
                <a:latin typeface="Calibri" panose="020F0502020204030204" pitchFamily="34" charset="0"/>
                <a:ea typeface="Calibri" panose="020F0502020204030204" pitchFamily="34" charset="0"/>
                <a:cs typeface="Kokila" panose="020B0604020202020204" pitchFamily="34" charset="0"/>
              </a:rPr>
              <a:t>दो संकेत प्राप्त करने के लिए (</a:t>
            </a:r>
            <a:r>
              <a:rPr lang="en-US" sz="3600" b="1" kern="100" dirty="0">
                <a:solidFill>
                  <a:schemeClr val="bg1"/>
                </a:solidFill>
                <a:effectLst/>
                <a:latin typeface="Kokila" panose="020B0604020202020204" pitchFamily="34" charset="0"/>
                <a:ea typeface="Calibri" panose="020F0502020204030204" pitchFamily="34" charset="0"/>
                <a:cs typeface="Mangal" panose="02040503050203030202" pitchFamily="18" charset="0"/>
              </a:rPr>
              <a:t>Rx)</a:t>
            </a:r>
            <a:endParaRPr lang="en-US" sz="3600" b="1"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marL="571500" marR="0" indent="-571500">
              <a:buFont typeface="Wingdings" panose="05000000000000000000" pitchFamily="2" charset="2"/>
              <a:buChar char="ü"/>
            </a:pPr>
            <a:r>
              <a:rPr lang="hi-IN" sz="3600" b="1" kern="100" dirty="0">
                <a:solidFill>
                  <a:schemeClr val="bg1"/>
                </a:solidFill>
                <a:effectLst/>
                <a:latin typeface="Calibri" panose="020F0502020204030204" pitchFamily="34" charset="0"/>
                <a:ea typeface="Calibri" panose="020F0502020204030204" pitchFamily="34" charset="0"/>
                <a:cs typeface="Kokila" panose="020B0604020202020204" pitchFamily="34" charset="0"/>
              </a:rPr>
              <a:t>दो संकेत भेजने के लिए (</a:t>
            </a:r>
            <a:r>
              <a:rPr lang="en-US" sz="3600" b="1" kern="100" dirty="0">
                <a:solidFill>
                  <a:schemeClr val="bg1"/>
                </a:solidFill>
                <a:effectLst/>
                <a:latin typeface="Kokila" panose="020B0604020202020204" pitchFamily="34" charset="0"/>
                <a:ea typeface="Calibri" panose="020F0502020204030204" pitchFamily="34" charset="0"/>
                <a:cs typeface="Mangal" panose="02040503050203030202" pitchFamily="18" charset="0"/>
              </a:rPr>
              <a:t>Tx)</a:t>
            </a:r>
            <a:endParaRPr lang="en-US" sz="3600" b="1" kern="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14" name="TextBox 13">
            <a:extLst>
              <a:ext uri="{FF2B5EF4-FFF2-40B4-BE49-F238E27FC236}">
                <a16:creationId xmlns:a16="http://schemas.microsoft.com/office/drawing/2014/main" id="{3665AE45-BF59-37EC-7458-F2A967A18C4A}"/>
              </a:ext>
            </a:extLst>
          </p:cNvPr>
          <p:cNvSpPr txBox="1"/>
          <p:nvPr/>
        </p:nvSpPr>
        <p:spPr>
          <a:xfrm>
            <a:off x="-23345" y="4421897"/>
            <a:ext cx="11096431" cy="2062103"/>
          </a:xfrm>
          <a:prstGeom prst="rect">
            <a:avLst/>
          </a:prstGeom>
          <a:noFill/>
        </p:spPr>
        <p:txBody>
          <a:bodyPr wrap="square">
            <a:spAutoFit/>
          </a:bodyPr>
          <a:lstStyle/>
          <a:p>
            <a:pPr marL="457200" indent="-457200" algn="just">
              <a:buFont typeface="Wingdings" panose="05000000000000000000" pitchFamily="2" charset="2"/>
              <a:buChar char="§"/>
            </a:pPr>
            <a:r>
              <a:rPr lang="hi-IN" sz="3200" b="1" i="0" u="none" strike="noStrike" baseline="0" dirty="0">
                <a:solidFill>
                  <a:schemeClr val="bg1"/>
                </a:solidFill>
                <a:latin typeface="Kokila" panose="020B0604020202020204" pitchFamily="34" charset="0"/>
                <a:cs typeface="Kokila" panose="020B0604020202020204" pitchFamily="34" charset="0"/>
              </a:rPr>
              <a:t>ट्रेन पर प्रत्येक रेडियो एंटीना का एक जोड़ा एक व्यक्तिगत रेडियो मॉडेम से जुड़ा होता है, जिससे ट्रेन को रेडियो</a:t>
            </a:r>
            <a:r>
              <a:rPr lang="en-US" sz="3200" b="1" i="0" u="none" strike="noStrike" baseline="0" dirty="0">
                <a:solidFill>
                  <a:schemeClr val="bg1"/>
                </a:solidFill>
                <a:latin typeface="Kokila" panose="020B0604020202020204" pitchFamily="34" charset="0"/>
                <a:cs typeface="Kokila" panose="020B0604020202020204" pitchFamily="34" charset="0"/>
              </a:rPr>
              <a:t> </a:t>
            </a:r>
            <a:r>
              <a:rPr lang="hi-IN" sz="3200" b="1" i="0" u="none" strike="noStrike" baseline="0" dirty="0">
                <a:solidFill>
                  <a:schemeClr val="bg1"/>
                </a:solidFill>
                <a:latin typeface="Kokila" panose="020B0604020202020204" pitchFamily="34" charset="0"/>
                <a:cs typeface="Kokila" panose="020B0604020202020204" pitchFamily="34" charset="0"/>
              </a:rPr>
              <a:t>संचार के माध्यम से जानकारी भेजने और प्राप्त करने में सक्षम बनाता है</a:t>
            </a:r>
            <a:r>
              <a:rPr lang="en-US" sz="3200" b="1" i="0" u="none" strike="noStrike" baseline="0" dirty="0">
                <a:solidFill>
                  <a:schemeClr val="bg1"/>
                </a:solidFill>
                <a:latin typeface="Kokila" panose="020B0604020202020204" pitchFamily="34" charset="0"/>
                <a:cs typeface="Kokila" panose="020B0604020202020204" pitchFamily="34" charset="0"/>
              </a:rPr>
              <a:t> </a:t>
            </a:r>
            <a:r>
              <a:rPr lang="hi-IN" sz="3200" b="1" i="0" u="none" strike="noStrike" baseline="0" dirty="0">
                <a:solidFill>
                  <a:schemeClr val="bg1"/>
                </a:solidFill>
                <a:latin typeface="Kokila" panose="020B0604020202020204" pitchFamily="34" charset="0"/>
                <a:cs typeface="Kokila" panose="020B0604020202020204" pitchFamily="34" charset="0"/>
              </a:rPr>
              <a:t>।</a:t>
            </a:r>
            <a:endParaRPr lang="en-US" sz="3200" b="1" i="0" u="none" strike="noStrike" baseline="0" dirty="0">
              <a:solidFill>
                <a:schemeClr val="bg1"/>
              </a:solidFill>
              <a:latin typeface="Kokila" panose="020B0604020202020204" pitchFamily="34" charset="0"/>
              <a:cs typeface="Kokila" panose="020B0604020202020204" pitchFamily="34" charset="0"/>
            </a:endParaRPr>
          </a:p>
          <a:p>
            <a:pPr marL="457200" indent="-457200" algn="just">
              <a:buFont typeface="Wingdings" panose="05000000000000000000" pitchFamily="2" charset="2"/>
              <a:buChar char="§"/>
            </a:pPr>
            <a:r>
              <a:rPr lang="hi-IN"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ट्रेन के नीचे लगे दो </a:t>
            </a:r>
            <a:r>
              <a:rPr lang="en-US"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RFID </a:t>
            </a:r>
            <a:r>
              <a:rPr lang="hi-IN"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एंटेना/रीडर ट्रैक-एम्बेडेड </a:t>
            </a:r>
            <a:r>
              <a:rPr lang="en-US"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RFID </a:t>
            </a:r>
            <a:r>
              <a:rPr lang="hi-IN"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टैग को पढ़ते हैं</a:t>
            </a:r>
            <a:r>
              <a:rPr lang="en-US"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32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जिससे ट्रेन का महत्वपूर्ण कंप्यूटर ट्रैक पर चलते समय उसका सटीक स्थान निर्धारित करने में सक्षम होता है ।</a:t>
            </a:r>
            <a:endParaRPr lang="en-US" sz="32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77178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6">
                <a:tint val="64000"/>
                <a:lumMod val="118000"/>
              </a:schemeClr>
            </a:gs>
            <a:gs pos="100000">
              <a:schemeClr val="accent6">
                <a:tint val="92000"/>
                <a:alpha val="100000"/>
                <a:lumMod val="110000"/>
              </a:schemeClr>
            </a:gs>
          </a:gsLst>
          <a:lin ang="5400000" scaled="0"/>
        </a:gradFill>
        <a:effectLst/>
      </p:bgPr>
    </p:bg>
    <p:spTree>
      <p:nvGrpSpPr>
        <p:cNvPr id="1" name="Shape 242">
          <a:extLst>
            <a:ext uri="{FF2B5EF4-FFF2-40B4-BE49-F238E27FC236}">
              <a16:creationId xmlns:a16="http://schemas.microsoft.com/office/drawing/2014/main" id="{144D7181-8DF6-B687-B586-A635D16CA7B1}"/>
            </a:ext>
          </a:extLst>
        </p:cNvPr>
        <p:cNvGrpSpPr/>
        <p:nvPr/>
      </p:nvGrpSpPr>
      <p:grpSpPr>
        <a:xfrm>
          <a:off x="0" y="0"/>
          <a:ext cx="0" cy="0"/>
          <a:chOff x="0" y="0"/>
          <a:chExt cx="0" cy="0"/>
        </a:xfrm>
      </p:grpSpPr>
      <p:sp>
        <p:nvSpPr>
          <p:cNvPr id="2" name="Google Shape;253;p4">
            <a:extLst>
              <a:ext uri="{FF2B5EF4-FFF2-40B4-BE49-F238E27FC236}">
                <a16:creationId xmlns:a16="http://schemas.microsoft.com/office/drawing/2014/main" id="{68C3D194-F7F5-A7FE-0801-5A2A8DC1289B}"/>
              </a:ext>
            </a:extLst>
          </p:cNvPr>
          <p:cNvSpPr/>
          <p:nvPr/>
        </p:nvSpPr>
        <p:spPr>
          <a:xfrm>
            <a:off x="0" y="105111"/>
            <a:ext cx="12192000" cy="554240"/>
          </a:xfrm>
          <a:prstGeom prst="rect">
            <a:avLst/>
          </a:prstGeom>
          <a:solidFill>
            <a:srgbClr val="7030A0"/>
          </a:solidFill>
          <a:ln>
            <a:noFill/>
          </a:ln>
        </p:spPr>
        <p:txBody>
          <a:bodyPr spcFirstLastPara="1" wrap="square" lIns="61717" tIns="30847" rIns="61717" bIns="30847" anchor="ctr" anchorCtr="0">
            <a:noAutofit/>
          </a:bodyPr>
          <a:lstStyle/>
          <a:p>
            <a:pPr algn="ctr">
              <a:buClr>
                <a:srgbClr val="000000"/>
              </a:buClr>
              <a:buSzPts val="2400"/>
            </a:pPr>
            <a:r>
              <a:rPr lang="en"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2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pic>
        <p:nvPicPr>
          <p:cNvPr id="4" name="Google Shape;244;p4">
            <a:extLst>
              <a:ext uri="{FF2B5EF4-FFF2-40B4-BE49-F238E27FC236}">
                <a16:creationId xmlns:a16="http://schemas.microsoft.com/office/drawing/2014/main" id="{5832C1B5-E97B-DCCC-2C93-10279B87F361}"/>
              </a:ext>
            </a:extLst>
          </p:cNvPr>
          <p:cNvPicPr preferRelativeResize="0"/>
          <p:nvPr/>
        </p:nvPicPr>
        <p:blipFill rotWithShape="1">
          <a:blip r:embed="rId3">
            <a:alphaModFix/>
          </a:blip>
          <a:srcRect/>
          <a:stretch/>
        </p:blipFill>
        <p:spPr>
          <a:xfrm>
            <a:off x="0" y="1082887"/>
            <a:ext cx="6980221" cy="3163188"/>
          </a:xfrm>
          <a:prstGeom prst="rect">
            <a:avLst/>
          </a:prstGeom>
          <a:noFill/>
          <a:ln>
            <a:noFill/>
          </a:ln>
        </p:spPr>
      </p:pic>
      <p:pic>
        <p:nvPicPr>
          <p:cNvPr id="254" name="Google Shape;254;p4">
            <a:extLst>
              <a:ext uri="{FF2B5EF4-FFF2-40B4-BE49-F238E27FC236}">
                <a16:creationId xmlns:a16="http://schemas.microsoft.com/office/drawing/2014/main" id="{2149A8BF-498C-1642-496D-91D524B2EC59}"/>
              </a:ext>
            </a:extLst>
          </p:cNvPr>
          <p:cNvPicPr preferRelativeResize="0"/>
          <p:nvPr/>
        </p:nvPicPr>
        <p:blipFill rotWithShape="1">
          <a:blip r:embed="rId4">
            <a:alphaModFix/>
          </a:blip>
          <a:srcRect l="34150" t="42828" r="52280" b="40832"/>
          <a:stretch/>
        </p:blipFill>
        <p:spPr>
          <a:xfrm>
            <a:off x="1981047" y="909657"/>
            <a:ext cx="450735" cy="339409"/>
          </a:xfrm>
          <a:prstGeom prst="rect">
            <a:avLst/>
          </a:prstGeom>
          <a:noFill/>
          <a:ln w="19050" cap="flat" cmpd="sng">
            <a:solidFill>
              <a:srgbClr val="FF0000"/>
            </a:solidFill>
            <a:prstDash val="solid"/>
            <a:miter lim="800000"/>
            <a:headEnd type="none" w="sm" len="sm"/>
            <a:tailEnd type="none" w="sm" len="sm"/>
          </a:ln>
        </p:spPr>
      </p:pic>
      <p:pic>
        <p:nvPicPr>
          <p:cNvPr id="273" name="Google Shape;273;p4">
            <a:extLst>
              <a:ext uri="{FF2B5EF4-FFF2-40B4-BE49-F238E27FC236}">
                <a16:creationId xmlns:a16="http://schemas.microsoft.com/office/drawing/2014/main" id="{8A6571C1-4A7B-5C95-CC31-0132EA6DD66D}"/>
              </a:ext>
            </a:extLst>
          </p:cNvPr>
          <p:cNvPicPr preferRelativeResize="0"/>
          <p:nvPr/>
        </p:nvPicPr>
        <p:blipFill rotWithShape="1">
          <a:blip r:embed="rId4">
            <a:alphaModFix/>
          </a:blip>
          <a:srcRect l="34150" t="42828" r="52280" b="40832"/>
          <a:stretch/>
        </p:blipFill>
        <p:spPr>
          <a:xfrm rot="484577">
            <a:off x="5971704" y="1436445"/>
            <a:ext cx="450735" cy="339409"/>
          </a:xfrm>
          <a:prstGeom prst="rect">
            <a:avLst/>
          </a:prstGeom>
          <a:noFill/>
          <a:ln w="19050" cap="flat" cmpd="sng">
            <a:solidFill>
              <a:srgbClr val="FF0000"/>
            </a:solidFill>
            <a:prstDash val="solid"/>
            <a:miter lim="800000"/>
            <a:headEnd type="none" w="sm" len="sm"/>
            <a:tailEnd type="none" w="sm" len="sm"/>
          </a:ln>
        </p:spPr>
      </p:pic>
      <p:sp>
        <p:nvSpPr>
          <p:cNvPr id="7" name="TextBox 6">
            <a:extLst>
              <a:ext uri="{FF2B5EF4-FFF2-40B4-BE49-F238E27FC236}">
                <a16:creationId xmlns:a16="http://schemas.microsoft.com/office/drawing/2014/main" id="{233347E8-7F26-8EBF-6716-AB7B40E4C73D}"/>
              </a:ext>
            </a:extLst>
          </p:cNvPr>
          <p:cNvSpPr txBox="1"/>
          <p:nvPr/>
        </p:nvSpPr>
        <p:spPr>
          <a:xfrm>
            <a:off x="6672052" y="681544"/>
            <a:ext cx="5519948" cy="6124754"/>
          </a:xfrm>
          <a:prstGeom prst="rect">
            <a:avLst/>
          </a:prstGeom>
          <a:noFill/>
        </p:spPr>
        <p:txBody>
          <a:bodyPr wrap="square">
            <a:spAutoFit/>
          </a:bodyPr>
          <a:lstStyle/>
          <a:p>
            <a:pPr marL="0" marR="0" algn="just"/>
            <a:r>
              <a:rPr lang="en-US" sz="3200" b="1" kern="100" dirty="0">
                <a:solidFill>
                  <a:srgbClr val="FF0000"/>
                </a:solidFill>
                <a:effectLst/>
                <a:latin typeface="Kokila" panose="020B0604020202020204" pitchFamily="34" charset="0"/>
                <a:ea typeface="Calibri" panose="020F0502020204030204" pitchFamily="34" charset="0"/>
                <a:cs typeface="Kokila" panose="020B0604020202020204" pitchFamily="34" charset="0"/>
              </a:rPr>
              <a:t>GNSS/GSM </a:t>
            </a:r>
            <a:r>
              <a:rPr lang="hi-IN" sz="3200" b="1" kern="100" dirty="0">
                <a:solidFill>
                  <a:srgbClr val="FF0000"/>
                </a:solidFill>
                <a:effectLst/>
                <a:latin typeface="Kokila" panose="020B0604020202020204" pitchFamily="34" charset="0"/>
                <a:ea typeface="Calibri" panose="020F0502020204030204" pitchFamily="34" charset="0"/>
                <a:cs typeface="Kokila" panose="020B0604020202020204" pitchFamily="34" charset="0"/>
              </a:rPr>
              <a:t>एंटीना :</a:t>
            </a:r>
            <a:endParaRPr lang="en-US" sz="3200" b="1" kern="100" dirty="0">
              <a:solidFill>
                <a:srgbClr val="FF0000"/>
              </a:solidFill>
              <a:effectLst/>
              <a:latin typeface="Kokila" panose="020B0604020202020204" pitchFamily="34" charset="0"/>
              <a:ea typeface="Calibri" panose="020F0502020204030204" pitchFamily="34" charset="0"/>
              <a:cs typeface="Kokila" panose="020B0604020202020204" pitchFamily="34" charset="0"/>
            </a:endParaRPr>
          </a:p>
          <a:p>
            <a:pPr marL="457200" marR="0" indent="-457200" algn="just">
              <a:buFont typeface="+mj-lt"/>
              <a:buAutoNum type="arabicPeriod"/>
            </a:pP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प्रत्येक रेडियो एंटीना का एक जोड़ा एक व्यक्तिगत रेडियो मॉडेम से जुड़ा होता है</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जिससे ट्रेन रेडियो संचार के माध्यम से जानकारी भेजने और प्राप्त करने में सक्षम होती है</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a:t>
            </a:r>
            <a:endPar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p>
            <a:pPr marL="457200" marR="0" indent="-457200" algn="just">
              <a:buFont typeface="+mj-lt"/>
              <a:buAutoNum type="arabicPeriod"/>
            </a:pP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प्रत्येक </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GNSS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एंटीना एक समर्पित </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GNSS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मॉड्यूल से जुड़ा होता है</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जिससे यह</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सुनिश्चित होता है कि सभी कवच इकाइयां</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ट्रेन पर और ट्रैक के साथ</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समकालिक समय में कार्य करती हैं ।</a:t>
            </a:r>
            <a:endPar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p>
            <a:pPr marL="457200" marR="0" indent="-457200" algn="just">
              <a:buFont typeface="+mj-lt"/>
              <a:buAutoNum type="arabicPeriod"/>
            </a:pP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ट्रेन पर प्रत्येक रेडियो एंटीना का एक जोड़ा एक व्यक्तिगत रेडियो मॉडेम से जुड़ा होता है</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जिससे ट्रेन को रेडियो जि ससे ट्रेन को रेडियो संचार के माध्यम से जानकारी भेजने और प्राप्त करने में सक्षम बनाता है ।</a:t>
            </a:r>
            <a:endPar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a:p>
            <a:pPr marL="457200" marR="0" indent="-457200" algn="just">
              <a:buFont typeface="+mj-lt"/>
              <a:buAutoNum type="arabicPeriod"/>
            </a:pP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प्रत्येक जीएनएसएस एंटीना एक समर्पित जीएनएसएस मॉड्यूल से जुड़ता है</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जो यह सुनिश्चित करता है कि ट्रेन और पटरियों दोनों पर सभी</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कवच</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इकाइयां </a:t>
            </a:r>
            <a:r>
              <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rPr>
              <a:t>समकालिक समय में काम करती हैं ।</a:t>
            </a:r>
            <a:endParaRPr lang="en-US" sz="2400" b="1" kern="100" dirty="0">
              <a:solidFill>
                <a:schemeClr val="bg1"/>
              </a:solidFill>
              <a:effectLst/>
              <a:latin typeface="Kokila" panose="020B0604020202020204" pitchFamily="34" charset="0"/>
              <a:ea typeface="Calibri" panose="020F0502020204030204" pitchFamily="34" charset="0"/>
              <a:cs typeface="Kokila" panose="020B0604020202020204" pitchFamily="34" charset="0"/>
            </a:endParaRPr>
          </a:p>
        </p:txBody>
      </p:sp>
      <p:sp>
        <p:nvSpPr>
          <p:cNvPr id="8" name="Google Shape;259;p4">
            <a:extLst>
              <a:ext uri="{FF2B5EF4-FFF2-40B4-BE49-F238E27FC236}">
                <a16:creationId xmlns:a16="http://schemas.microsoft.com/office/drawing/2014/main" id="{24E1AECC-4F04-1236-923A-89F45AC6EBB4}"/>
              </a:ext>
            </a:extLst>
          </p:cNvPr>
          <p:cNvSpPr/>
          <p:nvPr/>
        </p:nvSpPr>
        <p:spPr>
          <a:xfrm>
            <a:off x="3387458" y="711778"/>
            <a:ext cx="2050742" cy="672529"/>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GNSS/GSM Antenna</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cxnSp>
        <p:nvCxnSpPr>
          <p:cNvPr id="9" name="Google Shape;268;p4">
            <a:extLst>
              <a:ext uri="{FF2B5EF4-FFF2-40B4-BE49-F238E27FC236}">
                <a16:creationId xmlns:a16="http://schemas.microsoft.com/office/drawing/2014/main" id="{FBA32A8F-2D70-FCB2-06F5-FEFFEAFBB184}"/>
              </a:ext>
            </a:extLst>
          </p:cNvPr>
          <p:cNvCxnSpPr>
            <a:cxnSpLocks/>
            <a:stCxn id="8" idx="1"/>
          </p:cNvCxnSpPr>
          <p:nvPr/>
        </p:nvCxnSpPr>
        <p:spPr>
          <a:xfrm flipH="1">
            <a:off x="2413282" y="1048043"/>
            <a:ext cx="974176" cy="95153"/>
          </a:xfrm>
          <a:prstGeom prst="straightConnector1">
            <a:avLst/>
          </a:prstGeom>
          <a:noFill/>
          <a:ln w="28575" cap="flat" cmpd="sng">
            <a:solidFill>
              <a:srgbClr val="FF0000"/>
            </a:solidFill>
            <a:prstDash val="solid"/>
            <a:miter lim="800000"/>
            <a:headEnd type="none" w="sm" len="sm"/>
            <a:tailEnd type="triangle" w="med" len="med"/>
          </a:ln>
        </p:spPr>
      </p:cxnSp>
      <p:cxnSp>
        <p:nvCxnSpPr>
          <p:cNvPr id="11" name="Google Shape;268;p4">
            <a:extLst>
              <a:ext uri="{FF2B5EF4-FFF2-40B4-BE49-F238E27FC236}">
                <a16:creationId xmlns:a16="http://schemas.microsoft.com/office/drawing/2014/main" id="{26F1CC8B-519B-80A3-ABDD-B7886516DA57}"/>
              </a:ext>
            </a:extLst>
          </p:cNvPr>
          <p:cNvCxnSpPr>
            <a:cxnSpLocks/>
            <a:stCxn id="8" idx="3"/>
          </p:cNvCxnSpPr>
          <p:nvPr/>
        </p:nvCxnSpPr>
        <p:spPr>
          <a:xfrm>
            <a:off x="5438200" y="1048043"/>
            <a:ext cx="795851" cy="355737"/>
          </a:xfrm>
          <a:prstGeom prst="straightConnector1">
            <a:avLst/>
          </a:prstGeom>
          <a:noFill/>
          <a:ln w="28575" cap="flat" cmpd="sng">
            <a:solidFill>
              <a:srgbClr val="FF0000"/>
            </a:solidFill>
            <a:prstDash val="solid"/>
            <a:miter lim="800000"/>
            <a:headEnd type="none" w="sm" len="sm"/>
            <a:tailEnd type="triangle" w="med" len="med"/>
          </a:ln>
        </p:spPr>
      </p:cxnSp>
      <p:sp>
        <p:nvSpPr>
          <p:cNvPr id="13" name="Action Button: Go Back or Previous 12">
            <a:hlinkClick r:id="rId5" action="ppaction://hlinksldjump"/>
            <a:extLst>
              <a:ext uri="{FF2B5EF4-FFF2-40B4-BE49-F238E27FC236}">
                <a16:creationId xmlns:a16="http://schemas.microsoft.com/office/drawing/2014/main" id="{3B3AD2A6-908A-DEE5-ECE7-D14B1B7F41FF}"/>
              </a:ext>
            </a:extLst>
          </p:cNvPr>
          <p:cNvSpPr/>
          <p:nvPr/>
        </p:nvSpPr>
        <p:spPr>
          <a:xfrm>
            <a:off x="150263" y="6321545"/>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85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242">
          <a:extLst>
            <a:ext uri="{FF2B5EF4-FFF2-40B4-BE49-F238E27FC236}">
              <a16:creationId xmlns:a16="http://schemas.microsoft.com/office/drawing/2014/main" id="{53406921-7D59-4E12-BC01-63127DD14C24}"/>
            </a:ext>
          </a:extLst>
        </p:cNvPr>
        <p:cNvGrpSpPr/>
        <p:nvPr/>
      </p:nvGrpSpPr>
      <p:grpSpPr>
        <a:xfrm>
          <a:off x="0" y="0"/>
          <a:ext cx="0" cy="0"/>
          <a:chOff x="0" y="0"/>
          <a:chExt cx="0" cy="0"/>
        </a:xfrm>
      </p:grpSpPr>
      <p:pic>
        <p:nvPicPr>
          <p:cNvPr id="244" name="Google Shape;244;p4">
            <a:extLst>
              <a:ext uri="{FF2B5EF4-FFF2-40B4-BE49-F238E27FC236}">
                <a16:creationId xmlns:a16="http://schemas.microsoft.com/office/drawing/2014/main" id="{4564D5D0-2AF4-0F8E-8B2D-906A97E6A83F}"/>
              </a:ext>
            </a:extLst>
          </p:cNvPr>
          <p:cNvPicPr preferRelativeResize="0"/>
          <p:nvPr/>
        </p:nvPicPr>
        <p:blipFill rotWithShape="1">
          <a:blip r:embed="rId3">
            <a:alphaModFix/>
          </a:blip>
          <a:srcRect/>
          <a:stretch/>
        </p:blipFill>
        <p:spPr>
          <a:xfrm>
            <a:off x="-29605" y="1500033"/>
            <a:ext cx="7344805" cy="3267474"/>
          </a:xfrm>
          <a:prstGeom prst="rect">
            <a:avLst/>
          </a:prstGeom>
          <a:noFill/>
          <a:ln>
            <a:noFill/>
          </a:ln>
        </p:spPr>
      </p:pic>
      <p:pic>
        <p:nvPicPr>
          <p:cNvPr id="245" name="Google Shape;245;p4" descr="C:\Users\comp technical\Desktop\TCAS\DSCN2186.JPG">
            <a:extLst>
              <a:ext uri="{FF2B5EF4-FFF2-40B4-BE49-F238E27FC236}">
                <a16:creationId xmlns:a16="http://schemas.microsoft.com/office/drawing/2014/main" id="{3E72D14E-02FC-90FD-80DF-5A6834BFEF40}"/>
              </a:ext>
            </a:extLst>
          </p:cNvPr>
          <p:cNvPicPr preferRelativeResize="0"/>
          <p:nvPr/>
        </p:nvPicPr>
        <p:blipFill rotWithShape="1">
          <a:blip r:embed="rId4">
            <a:alphaModFix/>
          </a:blip>
          <a:srcRect l="8331" t="25350" r="45833" b="15502"/>
          <a:stretch/>
        </p:blipFill>
        <p:spPr>
          <a:xfrm>
            <a:off x="1600870" y="2189016"/>
            <a:ext cx="1198613" cy="840727"/>
          </a:xfrm>
          <a:prstGeom prst="rect">
            <a:avLst/>
          </a:prstGeom>
          <a:noFill/>
          <a:ln w="25400" cap="flat" cmpd="sng">
            <a:solidFill>
              <a:srgbClr val="FF0000"/>
            </a:solidFill>
            <a:prstDash val="solid"/>
            <a:round/>
            <a:headEnd type="none" w="sm" len="sm"/>
            <a:tailEnd type="none" w="sm" len="sm"/>
          </a:ln>
        </p:spPr>
      </p:pic>
      <p:pic>
        <p:nvPicPr>
          <p:cNvPr id="247" name="Google Shape;247;p4" descr="C:\Users\comp technical\Desktop\TCAS\DSCN2186.JPG">
            <a:extLst>
              <a:ext uri="{FF2B5EF4-FFF2-40B4-BE49-F238E27FC236}">
                <a16:creationId xmlns:a16="http://schemas.microsoft.com/office/drawing/2014/main" id="{1B13435F-00EB-4004-EB24-1D9FDF0596F4}"/>
              </a:ext>
            </a:extLst>
          </p:cNvPr>
          <p:cNvPicPr preferRelativeResize="0"/>
          <p:nvPr/>
        </p:nvPicPr>
        <p:blipFill rotWithShape="1">
          <a:blip r:embed="rId4">
            <a:alphaModFix/>
          </a:blip>
          <a:srcRect l="8331" t="25350" r="45833" b="15502"/>
          <a:stretch/>
        </p:blipFill>
        <p:spPr>
          <a:xfrm>
            <a:off x="5721578" y="2367476"/>
            <a:ext cx="1089183" cy="840727"/>
          </a:xfrm>
          <a:prstGeom prst="rect">
            <a:avLst/>
          </a:prstGeom>
          <a:noFill/>
          <a:ln w="25400" cap="flat" cmpd="sng">
            <a:solidFill>
              <a:srgbClr val="FF0000"/>
            </a:solidFill>
            <a:prstDash val="solid"/>
            <a:round/>
            <a:headEnd type="none" w="sm" len="sm"/>
            <a:tailEnd type="none" w="sm" len="sm"/>
          </a:ln>
        </p:spPr>
      </p:pic>
      <p:sp>
        <p:nvSpPr>
          <p:cNvPr id="260" name="Google Shape;260;p4">
            <a:extLst>
              <a:ext uri="{FF2B5EF4-FFF2-40B4-BE49-F238E27FC236}">
                <a16:creationId xmlns:a16="http://schemas.microsoft.com/office/drawing/2014/main" id="{79635BAA-168B-6C4F-463C-A435CD4C1C9F}"/>
              </a:ext>
            </a:extLst>
          </p:cNvPr>
          <p:cNvSpPr/>
          <p:nvPr/>
        </p:nvSpPr>
        <p:spPr>
          <a:xfrm>
            <a:off x="3019506" y="757378"/>
            <a:ext cx="1880601" cy="68877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Driver Machine Interface-1</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2" name="Google Shape;253;p4">
            <a:extLst>
              <a:ext uri="{FF2B5EF4-FFF2-40B4-BE49-F238E27FC236}">
                <a16:creationId xmlns:a16="http://schemas.microsoft.com/office/drawing/2014/main" id="{D4343C84-1AFB-4100-0B63-6283F5073622}"/>
              </a:ext>
            </a:extLst>
          </p:cNvPr>
          <p:cNvSpPr/>
          <p:nvPr/>
        </p:nvSpPr>
        <p:spPr>
          <a:xfrm>
            <a:off x="0" y="105111"/>
            <a:ext cx="12192000" cy="554240"/>
          </a:xfrm>
          <a:prstGeom prst="rect">
            <a:avLst/>
          </a:prstGeom>
          <a:solidFill>
            <a:schemeClr val="accent1">
              <a:lumMod val="40000"/>
              <a:lumOff val="60000"/>
            </a:schemeClr>
          </a:solidFill>
          <a:ln>
            <a:noFill/>
          </a:ln>
        </p:spPr>
        <p:txBody>
          <a:bodyPr spcFirstLastPara="1" wrap="square" lIns="61717" tIns="30847" rIns="61717" bIns="30847" anchor="ctr" anchorCtr="0">
            <a:noAutofit/>
          </a:bodyPr>
          <a:lstStyle/>
          <a:p>
            <a:pPr algn="ctr">
              <a:buClr>
                <a:srgbClr val="000000"/>
              </a:buClr>
              <a:buSzPts val="2400"/>
            </a:pPr>
            <a:r>
              <a:rPr lang="en"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cxnSp>
        <p:nvCxnSpPr>
          <p:cNvPr id="3" name="Google Shape;268;p4">
            <a:extLst>
              <a:ext uri="{FF2B5EF4-FFF2-40B4-BE49-F238E27FC236}">
                <a16:creationId xmlns:a16="http://schemas.microsoft.com/office/drawing/2014/main" id="{E68C4831-AA6F-239E-9308-C21369F2A488}"/>
              </a:ext>
            </a:extLst>
          </p:cNvPr>
          <p:cNvCxnSpPr>
            <a:cxnSpLocks/>
          </p:cNvCxnSpPr>
          <p:nvPr/>
        </p:nvCxnSpPr>
        <p:spPr>
          <a:xfrm flipH="1">
            <a:off x="2804977" y="1446153"/>
            <a:ext cx="714501" cy="760965"/>
          </a:xfrm>
          <a:prstGeom prst="straightConnector1">
            <a:avLst/>
          </a:prstGeom>
          <a:noFill/>
          <a:ln w="28575" cap="flat" cmpd="sng">
            <a:solidFill>
              <a:srgbClr val="FF0000"/>
            </a:solidFill>
            <a:prstDash val="solid"/>
            <a:miter lim="800000"/>
            <a:headEnd type="none" w="sm" len="sm"/>
            <a:tailEnd type="triangle" w="med" len="med"/>
          </a:ln>
        </p:spPr>
      </p:cxnSp>
      <p:cxnSp>
        <p:nvCxnSpPr>
          <p:cNvPr id="6" name="Google Shape;268;p4">
            <a:extLst>
              <a:ext uri="{FF2B5EF4-FFF2-40B4-BE49-F238E27FC236}">
                <a16:creationId xmlns:a16="http://schemas.microsoft.com/office/drawing/2014/main" id="{379A1270-BD8C-F7A1-D691-352C62A3C5BF}"/>
              </a:ext>
            </a:extLst>
          </p:cNvPr>
          <p:cNvCxnSpPr>
            <a:cxnSpLocks/>
            <a:stCxn id="8" idx="2"/>
          </p:cNvCxnSpPr>
          <p:nvPr/>
        </p:nvCxnSpPr>
        <p:spPr>
          <a:xfrm flipH="1">
            <a:off x="6096000" y="1415542"/>
            <a:ext cx="222745" cy="951934"/>
          </a:xfrm>
          <a:prstGeom prst="straightConnector1">
            <a:avLst/>
          </a:prstGeom>
          <a:noFill/>
          <a:ln w="28575" cap="flat" cmpd="sng">
            <a:solidFill>
              <a:srgbClr val="FF0000"/>
            </a:solidFill>
            <a:prstDash val="solid"/>
            <a:miter lim="800000"/>
            <a:headEnd type="none" w="sm" len="sm"/>
            <a:tailEnd type="triangle" w="med" len="med"/>
          </a:ln>
        </p:spPr>
      </p:cxnSp>
      <p:sp>
        <p:nvSpPr>
          <p:cNvPr id="8" name="Google Shape;260;p4">
            <a:extLst>
              <a:ext uri="{FF2B5EF4-FFF2-40B4-BE49-F238E27FC236}">
                <a16:creationId xmlns:a16="http://schemas.microsoft.com/office/drawing/2014/main" id="{DFC258A9-209C-655B-C66C-F722EC4B27FA}"/>
              </a:ext>
            </a:extLst>
          </p:cNvPr>
          <p:cNvSpPr/>
          <p:nvPr/>
        </p:nvSpPr>
        <p:spPr>
          <a:xfrm>
            <a:off x="5378444" y="726767"/>
            <a:ext cx="1880601" cy="688775"/>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Driver Machine Interface-1</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pic>
        <p:nvPicPr>
          <p:cNvPr id="11" name="object 8">
            <a:extLst>
              <a:ext uri="{FF2B5EF4-FFF2-40B4-BE49-F238E27FC236}">
                <a16:creationId xmlns:a16="http://schemas.microsoft.com/office/drawing/2014/main" id="{394CF271-4D53-9E01-3E85-DC492B1E8C08}"/>
              </a:ext>
            </a:extLst>
          </p:cNvPr>
          <p:cNvPicPr/>
          <p:nvPr/>
        </p:nvPicPr>
        <p:blipFill>
          <a:blip r:embed="rId5" cstate="print"/>
          <a:stretch>
            <a:fillRect/>
          </a:stretch>
        </p:blipFill>
        <p:spPr>
          <a:xfrm>
            <a:off x="7185183" y="1318888"/>
            <a:ext cx="4937208" cy="3448619"/>
          </a:xfrm>
          <a:prstGeom prst="rect">
            <a:avLst/>
          </a:prstGeom>
          <a:ln>
            <a:noFill/>
          </a:ln>
          <a:effectLst>
            <a:softEdge rad="112500"/>
          </a:effectLst>
        </p:spPr>
      </p:pic>
      <p:sp>
        <p:nvSpPr>
          <p:cNvPr id="13" name="TextBox 12">
            <a:extLst>
              <a:ext uri="{FF2B5EF4-FFF2-40B4-BE49-F238E27FC236}">
                <a16:creationId xmlns:a16="http://schemas.microsoft.com/office/drawing/2014/main" id="{346AAD31-B6A4-738C-A465-4A3D0198023A}"/>
              </a:ext>
            </a:extLst>
          </p:cNvPr>
          <p:cNvSpPr txBox="1"/>
          <p:nvPr/>
        </p:nvSpPr>
        <p:spPr>
          <a:xfrm>
            <a:off x="0" y="4851559"/>
            <a:ext cx="12192000" cy="1569660"/>
          </a:xfrm>
          <a:prstGeom prst="rect">
            <a:avLst/>
          </a:prstGeom>
          <a:solidFill>
            <a:schemeClr val="accent3">
              <a:lumMod val="20000"/>
              <a:lumOff val="80000"/>
            </a:schemeClr>
          </a:solidFill>
        </p:spPr>
        <p:txBody>
          <a:bodyPr wrap="square">
            <a:spAutoFit/>
          </a:bodyPr>
          <a:lstStyle/>
          <a:p>
            <a:r>
              <a:rPr lang="en-US" sz="3200" b="1" dirty="0">
                <a:solidFill>
                  <a:srgbClr val="C00000"/>
                </a:solidFill>
                <a:latin typeface="Arial" panose="020B0604020202020204" pitchFamily="34" charset="0"/>
                <a:cs typeface="Arial" panose="020B0604020202020204" pitchFamily="34" charset="0"/>
              </a:rPr>
              <a:t>LP</a:t>
            </a:r>
            <a:r>
              <a:rPr lang="hi-IN" sz="3200" b="1" dirty="0">
                <a:solidFill>
                  <a:srgbClr val="C00000"/>
                </a:solidFill>
                <a:latin typeface="Arial" panose="020B0604020202020204" pitchFamily="34" charset="0"/>
              </a:rPr>
              <a:t>-</a:t>
            </a:r>
            <a:r>
              <a:rPr lang="en-US" sz="3200" b="1" dirty="0">
                <a:solidFill>
                  <a:srgbClr val="C00000"/>
                </a:solidFill>
                <a:latin typeface="Arial" panose="020B0604020202020204" pitchFamily="34" charset="0"/>
                <a:cs typeface="Arial" panose="020B0604020202020204" pitchFamily="34" charset="0"/>
              </a:rPr>
              <a:t>OCIP:</a:t>
            </a:r>
            <a:r>
              <a:rPr lang="hi-IN" sz="3200" b="1" dirty="0">
                <a:solidFill>
                  <a:srgbClr val="C00000"/>
                </a:solidFill>
                <a:latin typeface="Arial" panose="020B0604020202020204" pitchFamily="34" charset="0"/>
                <a:cs typeface="Arial" panose="020B0604020202020204" pitchFamily="34" charset="0"/>
              </a:rPr>
              <a:t> </a:t>
            </a:r>
            <a:r>
              <a:rPr lang="en-US" sz="2800" b="1" dirty="0">
                <a:solidFill>
                  <a:srgbClr val="002060"/>
                </a:solidFill>
                <a:latin typeface="Arial" panose="020B0604020202020204" pitchFamily="34" charset="0"/>
                <a:cs typeface="Arial" panose="020B0604020202020204" pitchFamily="34" charset="0"/>
              </a:rPr>
              <a:t>LOCO PILOT’S OPERATION CUM INDICATION PANEL</a:t>
            </a:r>
            <a:r>
              <a:rPr lang="hi-IN" sz="2400" b="1" dirty="0">
                <a:solidFill>
                  <a:srgbClr val="002060"/>
                </a:solidFill>
                <a:latin typeface="Arial" panose="020B0604020202020204" pitchFamily="34" charset="0"/>
              </a:rPr>
              <a:t> </a:t>
            </a:r>
          </a:p>
          <a:p>
            <a:pPr algn="just"/>
            <a:r>
              <a:rPr lang="hi-IN" sz="3200" b="1" dirty="0">
                <a:solidFill>
                  <a:schemeClr val="bg1"/>
                </a:solidFill>
                <a:latin typeface="Kokila" panose="020B0604020202020204" pitchFamily="34" charset="0"/>
                <a:cs typeface="Kokila" panose="020B0604020202020204" pitchFamily="34" charset="0"/>
              </a:rPr>
              <a:t>यह लोको पायलट और कवच के बीच का इंटरफ़ेस है । इस पर डिस्प्ले, बटन, स्विच और इंडिकेटर लगे होते हैं जो लोको पायलट को सूचनाएँ देते हैं व विभिन्न कवच सिस्टम को कंट्रोल करने के लिए परमिट करते हैं</a:t>
            </a:r>
            <a:r>
              <a:rPr lang="en-US" sz="3200" b="1" dirty="0">
                <a:solidFill>
                  <a:schemeClr val="bg1"/>
                </a:solidFill>
                <a:latin typeface="Kokila" panose="020B0604020202020204" pitchFamily="34" charset="0"/>
                <a:cs typeface="Kokila" panose="020B0604020202020204" pitchFamily="34" charset="0"/>
              </a:rPr>
              <a:t> </a:t>
            </a:r>
            <a:r>
              <a:rPr lang="hi-IN" sz="3200" b="1" dirty="0">
                <a:solidFill>
                  <a:schemeClr val="bg1"/>
                </a:solidFill>
                <a:latin typeface="Kokila" panose="020B0604020202020204" pitchFamily="34" charset="0"/>
                <a:cs typeface="Kokila" panose="020B0604020202020204" pitchFamily="34" charset="0"/>
              </a:rPr>
              <a:t>। </a:t>
            </a:r>
            <a:r>
              <a:rPr lang="en-US" sz="3200" b="1" dirty="0">
                <a:solidFill>
                  <a:schemeClr val="bg1"/>
                </a:solidFill>
                <a:latin typeface="Kokila" panose="020B0604020202020204" pitchFamily="34" charset="0"/>
                <a:cs typeface="Kokila" panose="020B0604020202020204" pitchFamily="34" charset="0"/>
              </a:rPr>
              <a:t> </a:t>
            </a:r>
            <a:r>
              <a:rPr lang="hi-IN" sz="3200" b="1" dirty="0">
                <a:solidFill>
                  <a:schemeClr val="bg1"/>
                </a:solidFill>
                <a:latin typeface="Kokila" panose="020B0604020202020204" pitchFamily="34" charset="0"/>
                <a:cs typeface="Kokila" panose="020B0604020202020204" pitchFamily="34" charset="0"/>
              </a:rPr>
              <a:t>   </a:t>
            </a:r>
          </a:p>
        </p:txBody>
      </p:sp>
      <p:sp>
        <p:nvSpPr>
          <p:cNvPr id="5" name="Action Button: Go Back or Previous 4">
            <a:hlinkClick r:id="rId6" action="ppaction://hlinksldjump"/>
            <a:extLst>
              <a:ext uri="{FF2B5EF4-FFF2-40B4-BE49-F238E27FC236}">
                <a16:creationId xmlns:a16="http://schemas.microsoft.com/office/drawing/2014/main" id="{E1927429-3F97-02C3-0AA5-7BF52F5CD7E8}"/>
              </a:ext>
            </a:extLst>
          </p:cNvPr>
          <p:cNvSpPr/>
          <p:nvPr/>
        </p:nvSpPr>
        <p:spPr>
          <a:xfrm>
            <a:off x="11096430" y="6370617"/>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931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922366C8-796D-85FA-427D-DD8C96C3C18E}"/>
            </a:ext>
          </a:extLst>
        </p:cNvPr>
        <p:cNvGrpSpPr/>
        <p:nvPr/>
      </p:nvGrpSpPr>
      <p:grpSpPr>
        <a:xfrm>
          <a:off x="0" y="0"/>
          <a:ext cx="0" cy="0"/>
          <a:chOff x="0" y="0"/>
          <a:chExt cx="0" cy="0"/>
        </a:xfrm>
      </p:grpSpPr>
      <p:sp>
        <p:nvSpPr>
          <p:cNvPr id="259" name="Google Shape;259;p4">
            <a:extLst>
              <a:ext uri="{FF2B5EF4-FFF2-40B4-BE49-F238E27FC236}">
                <a16:creationId xmlns:a16="http://schemas.microsoft.com/office/drawing/2014/main" id="{BB95E68F-C970-2D2C-99D4-05897235825F}"/>
              </a:ext>
            </a:extLst>
          </p:cNvPr>
          <p:cNvSpPr/>
          <p:nvPr/>
        </p:nvSpPr>
        <p:spPr>
          <a:xfrm>
            <a:off x="2485748" y="776188"/>
            <a:ext cx="2050742" cy="672529"/>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Brake Interface Unit-1</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sp>
        <p:nvSpPr>
          <p:cNvPr id="2" name="Google Shape;253;p4">
            <a:extLst>
              <a:ext uri="{FF2B5EF4-FFF2-40B4-BE49-F238E27FC236}">
                <a16:creationId xmlns:a16="http://schemas.microsoft.com/office/drawing/2014/main" id="{509D9F34-2A57-D0B7-5ED2-75B6E436E050}"/>
              </a:ext>
            </a:extLst>
          </p:cNvPr>
          <p:cNvSpPr/>
          <p:nvPr/>
        </p:nvSpPr>
        <p:spPr>
          <a:xfrm>
            <a:off x="0" y="105111"/>
            <a:ext cx="12192000" cy="554240"/>
          </a:xfrm>
          <a:prstGeom prst="rect">
            <a:avLst/>
          </a:prstGeom>
          <a:solidFill>
            <a:schemeClr val="accent1"/>
          </a:solidFill>
          <a:ln>
            <a:noFill/>
          </a:ln>
        </p:spPr>
        <p:txBody>
          <a:bodyPr spcFirstLastPara="1" wrap="square" lIns="61717" tIns="30847" rIns="61717" bIns="30847" anchor="ctr" anchorCtr="0">
            <a:noAutofit/>
          </a:bodyPr>
          <a:lstStyle/>
          <a:p>
            <a:pPr algn="ctr">
              <a:buClr>
                <a:srgbClr val="000000"/>
              </a:buClr>
              <a:buSzPts val="2400"/>
            </a:pPr>
            <a:r>
              <a:rPr lang="en"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sp>
        <p:nvSpPr>
          <p:cNvPr id="5" name="Google Shape;259;p4">
            <a:extLst>
              <a:ext uri="{FF2B5EF4-FFF2-40B4-BE49-F238E27FC236}">
                <a16:creationId xmlns:a16="http://schemas.microsoft.com/office/drawing/2014/main" id="{E83F3C4E-C211-816D-D493-0034227959DA}"/>
              </a:ext>
            </a:extLst>
          </p:cNvPr>
          <p:cNvSpPr/>
          <p:nvPr/>
        </p:nvSpPr>
        <p:spPr>
          <a:xfrm>
            <a:off x="4983333" y="771905"/>
            <a:ext cx="2050742" cy="672529"/>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1400"/>
            </a:pPr>
            <a:r>
              <a:rPr lang="en" sz="1867" b="1" dirty="0">
                <a:solidFill>
                  <a:srgbClr val="FFFFFF"/>
                </a:solidFill>
                <a:latin typeface="Arial" panose="020B0604020202020204" pitchFamily="34" charset="0"/>
                <a:ea typeface="Calibri"/>
                <a:cs typeface="Arial" panose="020B0604020202020204" pitchFamily="34" charset="0"/>
                <a:sym typeface="Calibri"/>
              </a:rPr>
              <a:t>Brake Interface Unit-2</a:t>
            </a:r>
            <a:endParaRPr sz="1467" b="1" dirty="0">
              <a:solidFill>
                <a:srgbClr val="000000"/>
              </a:solidFill>
              <a:latin typeface="Arial" panose="020B0604020202020204" pitchFamily="34" charset="0"/>
              <a:ea typeface="Arial"/>
              <a:cs typeface="Arial" panose="020B0604020202020204" pitchFamily="34" charset="0"/>
              <a:sym typeface="Arial"/>
            </a:endParaRPr>
          </a:p>
        </p:txBody>
      </p:sp>
      <p:pic>
        <p:nvPicPr>
          <p:cNvPr id="8" name="Google Shape;244;p4">
            <a:extLst>
              <a:ext uri="{FF2B5EF4-FFF2-40B4-BE49-F238E27FC236}">
                <a16:creationId xmlns:a16="http://schemas.microsoft.com/office/drawing/2014/main" id="{2E99359E-41E4-912B-4C50-E099469DC01A}"/>
              </a:ext>
            </a:extLst>
          </p:cNvPr>
          <p:cNvPicPr preferRelativeResize="0"/>
          <p:nvPr/>
        </p:nvPicPr>
        <p:blipFill rotWithShape="1">
          <a:blip r:embed="rId3">
            <a:alphaModFix/>
          </a:blip>
          <a:srcRect/>
          <a:stretch/>
        </p:blipFill>
        <p:spPr>
          <a:xfrm>
            <a:off x="-29605" y="1500033"/>
            <a:ext cx="7344805" cy="3267474"/>
          </a:xfrm>
          <a:prstGeom prst="rect">
            <a:avLst/>
          </a:prstGeom>
          <a:noFill/>
          <a:ln>
            <a:noFill/>
          </a:ln>
        </p:spPr>
      </p:pic>
      <p:pic>
        <p:nvPicPr>
          <p:cNvPr id="246" name="Google Shape;246;p4" descr="WhatsApp Image 2023-05-18 at 6.34.37 AM (1).jpeg">
            <a:extLst>
              <a:ext uri="{FF2B5EF4-FFF2-40B4-BE49-F238E27FC236}">
                <a16:creationId xmlns:a16="http://schemas.microsoft.com/office/drawing/2014/main" id="{533DB0F5-DA2F-737A-EE3F-9C9E69600392}"/>
              </a:ext>
            </a:extLst>
          </p:cNvPr>
          <p:cNvPicPr preferRelativeResize="0"/>
          <p:nvPr/>
        </p:nvPicPr>
        <p:blipFill rotWithShape="1">
          <a:blip r:embed="rId4">
            <a:alphaModFix/>
          </a:blip>
          <a:srcRect l="32623"/>
          <a:stretch/>
        </p:blipFill>
        <p:spPr>
          <a:xfrm>
            <a:off x="2380989" y="2772074"/>
            <a:ext cx="979101" cy="793723"/>
          </a:xfrm>
          <a:prstGeom prst="rect">
            <a:avLst/>
          </a:prstGeom>
          <a:noFill/>
          <a:ln w="25400" cap="flat" cmpd="sng">
            <a:solidFill>
              <a:srgbClr val="FF0000"/>
            </a:solidFill>
            <a:prstDash val="solid"/>
            <a:round/>
            <a:headEnd type="none" w="sm" len="sm"/>
            <a:tailEnd type="none" w="sm" len="sm"/>
          </a:ln>
        </p:spPr>
      </p:pic>
      <p:cxnSp>
        <p:nvCxnSpPr>
          <p:cNvPr id="3" name="Google Shape;268;p4">
            <a:extLst>
              <a:ext uri="{FF2B5EF4-FFF2-40B4-BE49-F238E27FC236}">
                <a16:creationId xmlns:a16="http://schemas.microsoft.com/office/drawing/2014/main" id="{8D9920E7-4858-F1C7-E0F8-338CAA91AB61}"/>
              </a:ext>
            </a:extLst>
          </p:cNvPr>
          <p:cNvCxnSpPr>
            <a:cxnSpLocks/>
            <a:stCxn id="259" idx="2"/>
          </p:cNvCxnSpPr>
          <p:nvPr/>
        </p:nvCxnSpPr>
        <p:spPr>
          <a:xfrm flipH="1">
            <a:off x="3140430" y="1448717"/>
            <a:ext cx="370689" cy="1323357"/>
          </a:xfrm>
          <a:prstGeom prst="straightConnector1">
            <a:avLst/>
          </a:prstGeom>
          <a:noFill/>
          <a:ln w="28575" cap="flat" cmpd="sng">
            <a:solidFill>
              <a:srgbClr val="FF0000"/>
            </a:solidFill>
            <a:prstDash val="solid"/>
            <a:miter lim="800000"/>
            <a:headEnd type="none" w="sm" len="sm"/>
            <a:tailEnd type="triangle" w="med" len="med"/>
          </a:ln>
        </p:spPr>
      </p:cxnSp>
      <p:pic>
        <p:nvPicPr>
          <p:cNvPr id="248" name="Google Shape;248;p4" descr="WhatsApp Image 2023-05-18 at 6.34.37 AM (1).jpeg">
            <a:extLst>
              <a:ext uri="{FF2B5EF4-FFF2-40B4-BE49-F238E27FC236}">
                <a16:creationId xmlns:a16="http://schemas.microsoft.com/office/drawing/2014/main" id="{941D4147-07EC-B904-1794-E5C724DBB170}"/>
              </a:ext>
            </a:extLst>
          </p:cNvPr>
          <p:cNvPicPr preferRelativeResize="0"/>
          <p:nvPr/>
        </p:nvPicPr>
        <p:blipFill rotWithShape="1">
          <a:blip r:embed="rId4">
            <a:alphaModFix/>
          </a:blip>
          <a:srcRect l="32623"/>
          <a:stretch/>
        </p:blipFill>
        <p:spPr>
          <a:xfrm>
            <a:off x="5923158" y="2524812"/>
            <a:ext cx="810167" cy="656772"/>
          </a:xfrm>
          <a:prstGeom prst="rect">
            <a:avLst/>
          </a:prstGeom>
          <a:noFill/>
          <a:ln w="25400" cap="flat" cmpd="sng">
            <a:solidFill>
              <a:srgbClr val="FF0000"/>
            </a:solidFill>
            <a:prstDash val="solid"/>
            <a:round/>
            <a:headEnd type="none" w="sm" len="sm"/>
            <a:tailEnd type="none" w="sm" len="sm"/>
          </a:ln>
        </p:spPr>
      </p:pic>
      <p:cxnSp>
        <p:nvCxnSpPr>
          <p:cNvPr id="6" name="Google Shape;268;p4">
            <a:extLst>
              <a:ext uri="{FF2B5EF4-FFF2-40B4-BE49-F238E27FC236}">
                <a16:creationId xmlns:a16="http://schemas.microsoft.com/office/drawing/2014/main" id="{10E59FB3-0BF0-4310-7B67-7FBD852F42AD}"/>
              </a:ext>
            </a:extLst>
          </p:cNvPr>
          <p:cNvCxnSpPr>
            <a:cxnSpLocks/>
          </p:cNvCxnSpPr>
          <p:nvPr/>
        </p:nvCxnSpPr>
        <p:spPr>
          <a:xfrm flipH="1">
            <a:off x="6243962" y="1444434"/>
            <a:ext cx="280198" cy="1080378"/>
          </a:xfrm>
          <a:prstGeom prst="straightConnector1">
            <a:avLst/>
          </a:prstGeom>
          <a:noFill/>
          <a:ln w="28575" cap="flat" cmpd="sng">
            <a:solidFill>
              <a:srgbClr val="FF0000"/>
            </a:solidFill>
            <a:prstDash val="solid"/>
            <a:miter lim="800000"/>
            <a:headEnd type="none" w="sm" len="sm"/>
            <a:tailEnd type="triangle" w="med" len="med"/>
          </a:ln>
        </p:spPr>
      </p:cxnSp>
      <p:grpSp>
        <p:nvGrpSpPr>
          <p:cNvPr id="13" name="object 11">
            <a:extLst>
              <a:ext uri="{FF2B5EF4-FFF2-40B4-BE49-F238E27FC236}">
                <a16:creationId xmlns:a16="http://schemas.microsoft.com/office/drawing/2014/main" id="{5B952772-59C3-D760-5E0A-1FA3743769A1}"/>
              </a:ext>
            </a:extLst>
          </p:cNvPr>
          <p:cNvGrpSpPr/>
          <p:nvPr/>
        </p:nvGrpSpPr>
        <p:grpSpPr>
          <a:xfrm>
            <a:off x="7034075" y="3133471"/>
            <a:ext cx="5144512" cy="3489271"/>
            <a:chOff x="1663700" y="1626235"/>
            <a:chExt cx="5435600" cy="4177665"/>
          </a:xfrm>
        </p:grpSpPr>
        <p:pic>
          <p:nvPicPr>
            <p:cNvPr id="14" name="object 12">
              <a:extLst>
                <a:ext uri="{FF2B5EF4-FFF2-40B4-BE49-F238E27FC236}">
                  <a16:creationId xmlns:a16="http://schemas.microsoft.com/office/drawing/2014/main" id="{86F20C0F-C4D4-D162-D361-53713ECB1D5C}"/>
                </a:ext>
              </a:extLst>
            </p:cNvPr>
            <p:cNvPicPr/>
            <p:nvPr/>
          </p:nvPicPr>
          <p:blipFill>
            <a:blip r:embed="rId5" cstate="print"/>
            <a:stretch>
              <a:fillRect/>
            </a:stretch>
          </p:blipFill>
          <p:spPr>
            <a:xfrm>
              <a:off x="1822207" y="1958725"/>
              <a:ext cx="5264393" cy="3832473"/>
            </a:xfrm>
            <a:prstGeom prst="rect">
              <a:avLst/>
            </a:prstGeom>
            <a:ln>
              <a:noFill/>
            </a:ln>
            <a:effectLst>
              <a:softEdge rad="112500"/>
            </a:effectLst>
          </p:spPr>
        </p:pic>
        <p:sp>
          <p:nvSpPr>
            <p:cNvPr id="15" name="object 13">
              <a:extLst>
                <a:ext uri="{FF2B5EF4-FFF2-40B4-BE49-F238E27FC236}">
                  <a16:creationId xmlns:a16="http://schemas.microsoft.com/office/drawing/2014/main" id="{FB92417F-D16E-7C3E-65F9-01BBC5599828}"/>
                </a:ext>
              </a:extLst>
            </p:cNvPr>
            <p:cNvSpPr/>
            <p:nvPr/>
          </p:nvSpPr>
          <p:spPr>
            <a:xfrm>
              <a:off x="1663700" y="1626235"/>
              <a:ext cx="5435600" cy="4177665"/>
            </a:xfrm>
            <a:custGeom>
              <a:avLst/>
              <a:gdLst/>
              <a:ahLst/>
              <a:cxnLst/>
              <a:rect l="l" t="t" r="r" b="b"/>
              <a:pathLst>
                <a:path w="5435600" h="4177665">
                  <a:moveTo>
                    <a:pt x="0" y="4177665"/>
                  </a:moveTo>
                  <a:lnTo>
                    <a:pt x="5435600" y="4177665"/>
                  </a:lnTo>
                  <a:lnTo>
                    <a:pt x="5435600" y="0"/>
                  </a:lnTo>
                  <a:lnTo>
                    <a:pt x="0" y="0"/>
                  </a:lnTo>
                  <a:lnTo>
                    <a:pt x="0" y="4177665"/>
                  </a:lnTo>
                  <a:close/>
                </a:path>
              </a:pathLst>
            </a:custGeom>
            <a:ln w="25400">
              <a:noFill/>
            </a:ln>
          </p:spPr>
          <p:txBody>
            <a:bodyPr wrap="square" lIns="0" tIns="0" rIns="0" bIns="0" rtlCol="0"/>
            <a:lstStyle/>
            <a:p>
              <a:endParaRPr sz="1215"/>
            </a:p>
          </p:txBody>
        </p:sp>
      </p:grpSp>
      <p:sp>
        <p:nvSpPr>
          <p:cNvPr id="9" name="TextBox 8">
            <a:extLst>
              <a:ext uri="{FF2B5EF4-FFF2-40B4-BE49-F238E27FC236}">
                <a16:creationId xmlns:a16="http://schemas.microsoft.com/office/drawing/2014/main" id="{1F588308-EE13-4B8A-FF8A-7BA9A64A3E66}"/>
              </a:ext>
            </a:extLst>
          </p:cNvPr>
          <p:cNvSpPr txBox="1"/>
          <p:nvPr/>
        </p:nvSpPr>
        <p:spPr>
          <a:xfrm>
            <a:off x="69687" y="4328785"/>
            <a:ext cx="7165134" cy="2463367"/>
          </a:xfrm>
          <a:prstGeom prst="rect">
            <a:avLst/>
          </a:prstGeom>
          <a:noFill/>
        </p:spPr>
        <p:txBody>
          <a:bodyPr wrap="square">
            <a:spAutoFit/>
          </a:bodyPr>
          <a:lstStyle/>
          <a:p>
            <a:pPr marL="0" marR="0" algn="just">
              <a:lnSpc>
                <a:spcPct val="107000"/>
              </a:lnSpc>
              <a:spcAft>
                <a:spcPts val="800"/>
              </a:spcAft>
            </a:pPr>
            <a:r>
              <a:rPr lang="hi-IN" sz="2400" b="1" kern="100" dirty="0">
                <a:effectLst/>
                <a:latin typeface="Kokila" panose="020B0604020202020204" pitchFamily="34" charset="0"/>
                <a:ea typeface="Calibri" panose="020F0502020204030204" pitchFamily="34" charset="0"/>
                <a:cs typeface="Kokila" panose="020B0604020202020204" pitchFamily="34" charset="0"/>
              </a:rPr>
              <a:t>ऑनबोर्ड कवच ब्रेक प्रणाली के साथ ब्रेक इंटरफेस यूनिट (</a:t>
            </a:r>
            <a:r>
              <a:rPr lang="en-US" sz="2400" b="1" kern="100" dirty="0">
                <a:effectLst/>
                <a:latin typeface="Kokila" panose="020B0604020202020204" pitchFamily="34" charset="0"/>
                <a:ea typeface="Calibri" panose="020F0502020204030204" pitchFamily="34" charset="0"/>
                <a:cs typeface="Kokila" panose="020B0604020202020204" pitchFamily="34" charset="0"/>
              </a:rPr>
              <a:t>BIU)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के माध्यम से इंटरफेस करता है </a:t>
            </a:r>
            <a:r>
              <a:rPr lang="en-US" sz="2400" b="1" kern="100" dirty="0">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जिससे यह सामान्य ब्रेक (</a:t>
            </a:r>
            <a:r>
              <a:rPr lang="en-US" sz="2400" b="1" kern="100" dirty="0">
                <a:effectLst/>
                <a:latin typeface="Kokila" panose="020B0604020202020204" pitchFamily="34" charset="0"/>
                <a:ea typeface="Calibri" panose="020F0502020204030204" pitchFamily="34" charset="0"/>
                <a:cs typeface="Kokila" panose="020B0604020202020204" pitchFamily="34" charset="0"/>
              </a:rPr>
              <a:t>NB),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पूर्ण सेवा (</a:t>
            </a:r>
            <a:r>
              <a:rPr lang="en-US" sz="2400" b="1" kern="100" dirty="0">
                <a:effectLst/>
                <a:latin typeface="Kokila" panose="020B0604020202020204" pitchFamily="34" charset="0"/>
                <a:ea typeface="Calibri" panose="020F0502020204030204" pitchFamily="34" charset="0"/>
                <a:cs typeface="Kokila" panose="020B0604020202020204" pitchFamily="34" charset="0"/>
              </a:rPr>
              <a:t>FSB)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ब्रेक</a:t>
            </a:r>
            <a:r>
              <a:rPr lang="en-US" sz="2400" b="1" kern="100" dirty="0">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और आपातकालीन ब्रेक (</a:t>
            </a:r>
            <a:r>
              <a:rPr lang="en-US" sz="2400" b="1" kern="100" dirty="0">
                <a:effectLst/>
                <a:latin typeface="Kokila" panose="020B0604020202020204" pitchFamily="34" charset="0"/>
                <a:ea typeface="Calibri" panose="020F0502020204030204" pitchFamily="34" charset="0"/>
                <a:cs typeface="Kokila" panose="020B0604020202020204" pitchFamily="34" charset="0"/>
              </a:rPr>
              <a:t>EB)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लागू करने की अनुमति देता है । यदि लोकोमोटिव एक हल्के इंजन के रूप में कार्य करता है</a:t>
            </a:r>
            <a:r>
              <a:rPr lang="en-US" sz="2400" b="1" kern="100" dirty="0">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तो </a:t>
            </a:r>
            <a:r>
              <a:rPr lang="en-US" sz="2400" b="1" kern="100" dirty="0">
                <a:effectLst/>
                <a:latin typeface="Kokila" panose="020B0604020202020204" pitchFamily="34" charset="0"/>
                <a:ea typeface="Calibri" panose="020F0502020204030204" pitchFamily="34" charset="0"/>
                <a:cs typeface="Kokila" panose="020B0604020202020204" pitchFamily="34" charset="0"/>
              </a:rPr>
              <a:t>BIU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स्वतंत्र ब्रेक (</a:t>
            </a:r>
            <a:r>
              <a:rPr lang="en-US" sz="2400" b="1" kern="100" dirty="0">
                <a:effectLst/>
                <a:latin typeface="Kokila" panose="020B0604020202020204" pitchFamily="34" charset="0"/>
                <a:ea typeface="Calibri" panose="020F0502020204030204" pitchFamily="34" charset="0"/>
                <a:cs typeface="Kokila" panose="020B0604020202020204" pitchFamily="34" charset="0"/>
              </a:rPr>
              <a:t>SA</a:t>
            </a:r>
            <a:r>
              <a:rPr lang="hi-IN" sz="2400" b="1" kern="100" dirty="0">
                <a:effectLst/>
                <a:latin typeface="Kokila" panose="020B0604020202020204" pitchFamily="34" charset="0"/>
                <a:ea typeface="Calibri" panose="020F0502020204030204" pitchFamily="34" charset="0"/>
                <a:cs typeface="Kokila" panose="020B0604020202020204" pitchFamily="34" charset="0"/>
              </a:rPr>
              <a:t>9) इंटरफेस</a:t>
            </a:r>
            <a:r>
              <a:rPr lang="en-US" sz="2400" b="1" kern="100" dirty="0">
                <a:effectLst/>
                <a:latin typeface="Kokila" panose="020B0604020202020204" pitchFamily="34" charset="0"/>
                <a:ea typeface="Calibri" panose="020F0502020204030204" pitchFamily="34" charset="0"/>
                <a:cs typeface="Kokila" panose="020B0604020202020204" pitchFamily="34" charset="0"/>
              </a:rPr>
              <a:t> </a:t>
            </a:r>
            <a:r>
              <a:rPr lang="hi-IN" sz="2400" b="1" kern="100" dirty="0">
                <a:effectLst/>
                <a:latin typeface="Kokila" panose="020B0604020202020204" pitchFamily="34" charset="0"/>
                <a:ea typeface="Calibri" panose="020F0502020204030204" pitchFamily="34" charset="0"/>
                <a:cs typeface="Kokila" panose="020B0604020202020204" pitchFamily="34" charset="0"/>
              </a:rPr>
              <a:t>को भी सक्रिय करता है ताकि ब्रेक सिलेंडर दबाव को लोको के स्वतंत्र ब्रेक के अधिकतम मान के अनुरूप उत्पन्न किया जा सके ।</a:t>
            </a:r>
            <a:endParaRPr lang="en-US" sz="2400" b="1" kern="100" dirty="0">
              <a:effectLst/>
              <a:latin typeface="Kokila" panose="020B0604020202020204" pitchFamily="34" charset="0"/>
              <a:ea typeface="Calibri" panose="020F0502020204030204" pitchFamily="34" charset="0"/>
              <a:cs typeface="Kokila" panose="020B0604020202020204" pitchFamily="34" charset="0"/>
            </a:endParaRPr>
          </a:p>
        </p:txBody>
      </p:sp>
      <p:sp>
        <p:nvSpPr>
          <p:cNvPr id="10" name="Action Button: Go Back or Previous 9">
            <a:hlinkClick r:id="rId6" action="ppaction://hlinksldjump"/>
            <a:extLst>
              <a:ext uri="{FF2B5EF4-FFF2-40B4-BE49-F238E27FC236}">
                <a16:creationId xmlns:a16="http://schemas.microsoft.com/office/drawing/2014/main" id="{C16BE5E9-A5C2-0CBB-323B-F567E9C45543}"/>
              </a:ext>
            </a:extLst>
          </p:cNvPr>
          <p:cNvSpPr/>
          <p:nvPr/>
        </p:nvSpPr>
        <p:spPr>
          <a:xfrm>
            <a:off x="11089027" y="6367812"/>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00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8B7C4F7D-06D0-5883-5D2D-C598B82478DF}"/>
            </a:ext>
          </a:extLst>
        </p:cNvPr>
        <p:cNvGrpSpPr/>
        <p:nvPr/>
      </p:nvGrpSpPr>
      <p:grpSpPr>
        <a:xfrm>
          <a:off x="0" y="0"/>
          <a:ext cx="0" cy="0"/>
          <a:chOff x="0" y="0"/>
          <a:chExt cx="0" cy="0"/>
        </a:xfrm>
      </p:grpSpPr>
      <p:sp>
        <p:nvSpPr>
          <p:cNvPr id="262" name="Google Shape;262;p4">
            <a:extLst>
              <a:ext uri="{FF2B5EF4-FFF2-40B4-BE49-F238E27FC236}">
                <a16:creationId xmlns:a16="http://schemas.microsoft.com/office/drawing/2014/main" id="{51EF76C2-A455-3CD5-7EFE-1A390C38DD13}"/>
              </a:ext>
            </a:extLst>
          </p:cNvPr>
          <p:cNvSpPr/>
          <p:nvPr/>
        </p:nvSpPr>
        <p:spPr>
          <a:xfrm>
            <a:off x="3417903" y="798990"/>
            <a:ext cx="3249228" cy="884135"/>
          </a:xfrm>
          <a:prstGeom prst="rect">
            <a:avLst/>
          </a:prstGeom>
          <a:solidFill>
            <a:schemeClr val="bg2">
              <a:lumMod val="60000"/>
              <a:lumOff val="40000"/>
            </a:schemeClr>
          </a:solidFill>
          <a:ln w="12700" cap="flat" cmpd="sng">
            <a:solidFill>
              <a:srgbClr val="42719B"/>
            </a:solid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900"/>
            </a:pPr>
            <a:r>
              <a:rPr lang="en" sz="2400" b="1" dirty="0">
                <a:solidFill>
                  <a:srgbClr val="FFFFFF"/>
                </a:solidFill>
                <a:latin typeface="Arial" panose="020B0604020202020204" pitchFamily="34" charset="0"/>
                <a:ea typeface="Calibri"/>
                <a:cs typeface="Arial" panose="020B0604020202020204" pitchFamily="34" charset="0"/>
                <a:sym typeface="Calibri"/>
              </a:rPr>
              <a:t>TCAS &amp; DMI MCBs &amp; Isolation Switch</a:t>
            </a:r>
            <a:endParaRPr sz="2800" b="1" dirty="0">
              <a:solidFill>
                <a:srgbClr val="000000"/>
              </a:solidFill>
              <a:latin typeface="Arial" panose="020B0604020202020204" pitchFamily="34" charset="0"/>
              <a:ea typeface="Arial"/>
              <a:cs typeface="Arial" panose="020B0604020202020204" pitchFamily="34" charset="0"/>
              <a:sym typeface="Arial"/>
            </a:endParaRPr>
          </a:p>
        </p:txBody>
      </p:sp>
      <p:sp>
        <p:nvSpPr>
          <p:cNvPr id="2" name="Google Shape;253;p4">
            <a:extLst>
              <a:ext uri="{FF2B5EF4-FFF2-40B4-BE49-F238E27FC236}">
                <a16:creationId xmlns:a16="http://schemas.microsoft.com/office/drawing/2014/main" id="{9D71DEF4-C41E-E13E-B219-5C5ECC776287}"/>
              </a:ext>
            </a:extLst>
          </p:cNvPr>
          <p:cNvSpPr/>
          <p:nvPr/>
        </p:nvSpPr>
        <p:spPr>
          <a:xfrm>
            <a:off x="0" y="105111"/>
            <a:ext cx="12192000" cy="554240"/>
          </a:xfrm>
          <a:prstGeom prst="rect">
            <a:avLst/>
          </a:prstGeom>
          <a:solidFill>
            <a:schemeClr val="accent1"/>
          </a:solidFill>
          <a:ln>
            <a:noFill/>
          </a:ln>
        </p:spPr>
        <p:txBody>
          <a:bodyPr spcFirstLastPara="1" wrap="square" lIns="61717" tIns="30847" rIns="61717" bIns="30847" anchor="ctr" anchorCtr="0">
            <a:noAutofit/>
          </a:bodyPr>
          <a:lstStyle/>
          <a:p>
            <a:pPr algn="ctr">
              <a:buClr>
                <a:srgbClr val="000000"/>
              </a:buClr>
              <a:buSzPts val="2400"/>
            </a:pPr>
            <a:r>
              <a:rPr lang="en"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pic>
        <p:nvPicPr>
          <p:cNvPr id="3" name="Google Shape;244;p4">
            <a:extLst>
              <a:ext uri="{FF2B5EF4-FFF2-40B4-BE49-F238E27FC236}">
                <a16:creationId xmlns:a16="http://schemas.microsoft.com/office/drawing/2014/main" id="{45DE28BA-3A09-3CB1-423F-6AC279A96199}"/>
              </a:ext>
            </a:extLst>
          </p:cNvPr>
          <p:cNvPicPr preferRelativeResize="0"/>
          <p:nvPr/>
        </p:nvPicPr>
        <p:blipFill rotWithShape="1">
          <a:blip r:embed="rId3">
            <a:alphaModFix/>
          </a:blip>
          <a:srcRect/>
          <a:stretch/>
        </p:blipFill>
        <p:spPr>
          <a:xfrm>
            <a:off x="-29605" y="1500033"/>
            <a:ext cx="7344805" cy="3267474"/>
          </a:xfrm>
          <a:prstGeom prst="rect">
            <a:avLst/>
          </a:prstGeom>
          <a:noFill/>
          <a:ln>
            <a:noFill/>
          </a:ln>
        </p:spPr>
      </p:pic>
      <p:pic>
        <p:nvPicPr>
          <p:cNvPr id="281" name="Google Shape;281;p4">
            <a:extLst>
              <a:ext uri="{FF2B5EF4-FFF2-40B4-BE49-F238E27FC236}">
                <a16:creationId xmlns:a16="http://schemas.microsoft.com/office/drawing/2014/main" id="{711A9CCA-B96D-8AED-EB75-7626E45FF0E3}"/>
              </a:ext>
            </a:extLst>
          </p:cNvPr>
          <p:cNvPicPr preferRelativeResize="0"/>
          <p:nvPr/>
        </p:nvPicPr>
        <p:blipFill rotWithShape="1">
          <a:blip r:embed="rId4">
            <a:alphaModFix/>
          </a:blip>
          <a:srcRect l="7764" t="44919" r="6442" b="21553"/>
          <a:stretch/>
        </p:blipFill>
        <p:spPr>
          <a:xfrm>
            <a:off x="4084810" y="2199509"/>
            <a:ext cx="1353664" cy="654227"/>
          </a:xfrm>
          <a:prstGeom prst="rect">
            <a:avLst/>
          </a:prstGeom>
          <a:noFill/>
          <a:ln w="25400" cap="flat" cmpd="sng">
            <a:solidFill>
              <a:srgbClr val="FF0000"/>
            </a:solidFill>
            <a:prstDash val="solid"/>
            <a:round/>
            <a:headEnd type="none" w="sm" len="sm"/>
            <a:tailEnd type="none" w="sm" len="sm"/>
          </a:ln>
        </p:spPr>
      </p:pic>
      <p:cxnSp>
        <p:nvCxnSpPr>
          <p:cNvPr id="4" name="Google Shape;268;p4">
            <a:extLst>
              <a:ext uri="{FF2B5EF4-FFF2-40B4-BE49-F238E27FC236}">
                <a16:creationId xmlns:a16="http://schemas.microsoft.com/office/drawing/2014/main" id="{5CF70D65-C8D9-BABC-245E-26C7BAEA40F1}"/>
              </a:ext>
            </a:extLst>
          </p:cNvPr>
          <p:cNvCxnSpPr>
            <a:cxnSpLocks/>
          </p:cNvCxnSpPr>
          <p:nvPr/>
        </p:nvCxnSpPr>
        <p:spPr>
          <a:xfrm flipH="1">
            <a:off x="5327101" y="1683125"/>
            <a:ext cx="177054" cy="518417"/>
          </a:xfrm>
          <a:prstGeom prst="straightConnector1">
            <a:avLst/>
          </a:prstGeom>
          <a:noFill/>
          <a:ln w="28575" cap="flat" cmpd="sng">
            <a:solidFill>
              <a:srgbClr val="FF0000"/>
            </a:solidFill>
            <a:prstDash val="solid"/>
            <a:miter lim="800000"/>
            <a:headEnd type="none" w="sm" len="sm"/>
            <a:tailEnd type="triangle" w="med" len="med"/>
          </a:ln>
        </p:spPr>
      </p:cxnSp>
      <p:pic>
        <p:nvPicPr>
          <p:cNvPr id="6" name="Content Placeholder 3">
            <a:extLst>
              <a:ext uri="{FF2B5EF4-FFF2-40B4-BE49-F238E27FC236}">
                <a16:creationId xmlns:a16="http://schemas.microsoft.com/office/drawing/2014/main" id="{6FB194DD-2853-77A3-028F-D297EA801FC2}"/>
              </a:ext>
            </a:extLst>
          </p:cNvPr>
          <p:cNvPicPr/>
          <p:nvPr/>
        </p:nvPicPr>
        <p:blipFill>
          <a:blip r:embed="rId5"/>
          <a:srcRect l="2104" t="23333" r="2335" b="3435"/>
          <a:stretch/>
        </p:blipFill>
        <p:spPr>
          <a:xfrm>
            <a:off x="4353017" y="3944884"/>
            <a:ext cx="7838983" cy="2933026"/>
          </a:xfrm>
          <a:prstGeom prst="rect">
            <a:avLst/>
          </a:prstGeom>
          <a:ln>
            <a:noFill/>
          </a:ln>
          <a:effectLst>
            <a:softEdge rad="112500"/>
          </a:effectLst>
        </p:spPr>
      </p:pic>
      <p:sp>
        <p:nvSpPr>
          <p:cNvPr id="8" name="TextBox 7">
            <a:extLst>
              <a:ext uri="{FF2B5EF4-FFF2-40B4-BE49-F238E27FC236}">
                <a16:creationId xmlns:a16="http://schemas.microsoft.com/office/drawing/2014/main" id="{BDA134C2-D46B-97FC-1FA1-8462702F8B57}"/>
              </a:ext>
            </a:extLst>
          </p:cNvPr>
          <p:cNvSpPr txBox="1"/>
          <p:nvPr/>
        </p:nvSpPr>
        <p:spPr>
          <a:xfrm>
            <a:off x="7075066" y="1196911"/>
            <a:ext cx="5072621" cy="2397451"/>
          </a:xfrm>
          <a:prstGeom prst="rect">
            <a:avLst/>
          </a:prstGeom>
          <a:noFill/>
        </p:spPr>
        <p:txBody>
          <a:bodyPr wrap="square">
            <a:spAutoFit/>
          </a:bodyPr>
          <a:lstStyle/>
          <a:p>
            <a:pPr marL="0" marR="0" algn="just">
              <a:lnSpc>
                <a:spcPct val="107000"/>
              </a:lnSpc>
              <a:spcAft>
                <a:spcPts val="800"/>
              </a:spcAft>
            </a:pPr>
            <a:r>
              <a:rPr lang="hi-IN" sz="2800" b="1" kern="100" dirty="0">
                <a:effectLst/>
                <a:latin typeface="Kokila" panose="020B0604020202020204" pitchFamily="34" charset="0"/>
                <a:ea typeface="Calibri" panose="020F0502020204030204" pitchFamily="34" charset="0"/>
                <a:cs typeface="Kokila" panose="020B0604020202020204" pitchFamily="34" charset="0"/>
              </a:rPr>
              <a:t>जब इस स्विच को </a:t>
            </a:r>
            <a:r>
              <a:rPr lang="hi-IN" sz="2800" b="1" kern="1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“सेवा स्थिति”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में रखा जाता है</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तो यह </a:t>
            </a:r>
            <a:r>
              <a:rPr lang="en-US" sz="2800" b="1" kern="100" dirty="0">
                <a:effectLst/>
                <a:latin typeface="Kokila" panose="020B0604020202020204" pitchFamily="34" charset="0"/>
                <a:ea typeface="Calibri" panose="020F0502020204030204" pitchFamily="34" charset="0"/>
                <a:cs typeface="Kokila" panose="020B0604020202020204" pitchFamily="34" charset="0"/>
              </a:rPr>
              <a:t>BIU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से ब्रेक आदेशों को सक्रिय करने की अनुमति देता है और जब भी ऑनबोर्ड कवच से ब्रेक आदेश जारी किए जाते हैं</a:t>
            </a:r>
            <a:r>
              <a:rPr lang="en-US" sz="2800" b="1" kern="100" dirty="0">
                <a:effectLst/>
                <a:latin typeface="Kokila" panose="020B0604020202020204" pitchFamily="34" charset="0"/>
                <a:ea typeface="Calibri" panose="020F0502020204030204" pitchFamily="34" charset="0"/>
                <a:cs typeface="Kokila" panose="020B0604020202020204" pitchFamily="34" charset="0"/>
              </a:rPr>
              <a:t>, </a:t>
            </a:r>
            <a:r>
              <a:rPr lang="hi-IN" sz="2800" b="1" kern="100" dirty="0">
                <a:effectLst/>
                <a:latin typeface="Kokila" panose="020B0604020202020204" pitchFamily="34" charset="0"/>
                <a:ea typeface="Calibri" panose="020F0502020204030204" pitchFamily="34" charset="0"/>
                <a:cs typeface="Kokila" panose="020B0604020202020204" pitchFamily="34" charset="0"/>
              </a:rPr>
              <a:t>ट्रैक्शन कट - ऑफ फीचर को भी सक्षम करता है ।</a:t>
            </a:r>
            <a:endParaRPr lang="en-US" sz="1200" b="1" kern="100" dirty="0">
              <a:effectLst/>
              <a:latin typeface="Kokila" panose="020B0604020202020204" pitchFamily="34" charset="0"/>
              <a:ea typeface="Calibri" panose="020F0502020204030204" pitchFamily="34" charset="0"/>
              <a:cs typeface="Kokila" panose="020B0604020202020204" pitchFamily="34" charset="0"/>
            </a:endParaRPr>
          </a:p>
        </p:txBody>
      </p:sp>
      <p:sp>
        <p:nvSpPr>
          <p:cNvPr id="9" name="Action Button: Go Back or Previous 8">
            <a:hlinkClick r:id="rId6" action="ppaction://hlinksldjump"/>
            <a:extLst>
              <a:ext uri="{FF2B5EF4-FFF2-40B4-BE49-F238E27FC236}">
                <a16:creationId xmlns:a16="http://schemas.microsoft.com/office/drawing/2014/main" id="{2901A01F-64B2-6CFA-52AF-B638AB59EE3F}"/>
              </a:ext>
            </a:extLst>
          </p:cNvPr>
          <p:cNvSpPr/>
          <p:nvPr/>
        </p:nvSpPr>
        <p:spPr>
          <a:xfrm>
            <a:off x="11096430" y="6373247"/>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043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a:extLst>
            <a:ext uri="{FF2B5EF4-FFF2-40B4-BE49-F238E27FC236}">
              <a16:creationId xmlns:a16="http://schemas.microsoft.com/office/drawing/2014/main" id="{63200109-5BEF-A4B3-5CA8-C5DF243A1673}"/>
            </a:ext>
          </a:extLst>
        </p:cNvPr>
        <p:cNvGrpSpPr/>
        <p:nvPr/>
      </p:nvGrpSpPr>
      <p:grpSpPr>
        <a:xfrm>
          <a:off x="0" y="0"/>
          <a:ext cx="0" cy="0"/>
          <a:chOff x="0" y="0"/>
          <a:chExt cx="0" cy="0"/>
        </a:xfrm>
      </p:grpSpPr>
      <p:sp>
        <p:nvSpPr>
          <p:cNvPr id="2" name="Google Shape;253;p4">
            <a:extLst>
              <a:ext uri="{FF2B5EF4-FFF2-40B4-BE49-F238E27FC236}">
                <a16:creationId xmlns:a16="http://schemas.microsoft.com/office/drawing/2014/main" id="{26759621-FB75-2357-E513-28F899D037B8}"/>
              </a:ext>
            </a:extLst>
          </p:cNvPr>
          <p:cNvSpPr/>
          <p:nvPr/>
        </p:nvSpPr>
        <p:spPr>
          <a:xfrm>
            <a:off x="0" y="105111"/>
            <a:ext cx="12192000" cy="554240"/>
          </a:xfrm>
          <a:prstGeom prst="rect">
            <a:avLst/>
          </a:prstGeom>
          <a:solidFill>
            <a:schemeClr val="accent1"/>
          </a:solidFill>
          <a:ln>
            <a:noFill/>
          </a:ln>
        </p:spPr>
        <p:txBody>
          <a:bodyPr spcFirstLastPara="1" wrap="square" lIns="61717" tIns="30847" rIns="61717" bIns="30847" anchor="ctr" anchorCtr="0">
            <a:noAutofit/>
          </a:bodyPr>
          <a:lstStyle/>
          <a:p>
            <a:pPr algn="ctr">
              <a:buClr>
                <a:srgbClr val="000000"/>
              </a:buClr>
              <a:buSzPts val="2400"/>
            </a:pPr>
            <a:r>
              <a:rPr lang="en"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ONBOARD KAVACH – EQUIPMENT &amp; ITS LOCATIONS </a:t>
            </a:r>
            <a:endParaRPr sz="32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endParaRPr>
          </a:p>
        </p:txBody>
      </p:sp>
      <p:pic>
        <p:nvPicPr>
          <p:cNvPr id="3" name="Google Shape;244;p4">
            <a:extLst>
              <a:ext uri="{FF2B5EF4-FFF2-40B4-BE49-F238E27FC236}">
                <a16:creationId xmlns:a16="http://schemas.microsoft.com/office/drawing/2014/main" id="{133E7592-DCFB-BECC-2B51-FD43C2DF04C9}"/>
              </a:ext>
            </a:extLst>
          </p:cNvPr>
          <p:cNvPicPr preferRelativeResize="0"/>
          <p:nvPr/>
        </p:nvPicPr>
        <p:blipFill rotWithShape="1">
          <a:blip r:embed="rId3">
            <a:alphaModFix/>
          </a:blip>
          <a:srcRect/>
          <a:stretch/>
        </p:blipFill>
        <p:spPr>
          <a:xfrm>
            <a:off x="-46324" y="772064"/>
            <a:ext cx="7344805" cy="3267474"/>
          </a:xfrm>
          <a:prstGeom prst="rect">
            <a:avLst/>
          </a:prstGeom>
          <a:noFill/>
          <a:ln>
            <a:noFill/>
          </a:ln>
        </p:spPr>
      </p:pic>
      <p:pic>
        <p:nvPicPr>
          <p:cNvPr id="252" name="Google Shape;252;p4">
            <a:extLst>
              <a:ext uri="{FF2B5EF4-FFF2-40B4-BE49-F238E27FC236}">
                <a16:creationId xmlns:a16="http://schemas.microsoft.com/office/drawing/2014/main" id="{994A2026-952C-6526-3B01-6FA5F108DBDE}"/>
              </a:ext>
            </a:extLst>
          </p:cNvPr>
          <p:cNvPicPr preferRelativeResize="0"/>
          <p:nvPr/>
        </p:nvPicPr>
        <p:blipFill rotWithShape="1">
          <a:blip r:embed="rId4">
            <a:alphaModFix/>
          </a:blip>
          <a:srcRect l="22418" r="17608" b="22726"/>
          <a:stretch/>
        </p:blipFill>
        <p:spPr>
          <a:xfrm>
            <a:off x="3668110" y="1519681"/>
            <a:ext cx="1506847" cy="925594"/>
          </a:xfrm>
          <a:prstGeom prst="rect">
            <a:avLst/>
          </a:prstGeom>
          <a:noFill/>
          <a:ln w="25400" cap="flat" cmpd="sng">
            <a:solidFill>
              <a:srgbClr val="FF0000"/>
            </a:solidFill>
            <a:prstDash val="solid"/>
            <a:miter lim="800000"/>
            <a:headEnd type="none" w="sm" len="sm"/>
            <a:tailEnd type="none" w="sm" len="sm"/>
          </a:ln>
          <a:effectLst>
            <a:outerShdw blurRad="50800" dist="50800" dir="5400000" algn="ctr" rotWithShape="0">
              <a:schemeClr val="lt1"/>
            </a:outerShdw>
          </a:effectLst>
        </p:spPr>
      </p:pic>
      <p:sp>
        <p:nvSpPr>
          <p:cNvPr id="261" name="Google Shape;261;p4">
            <a:extLst>
              <a:ext uri="{FF2B5EF4-FFF2-40B4-BE49-F238E27FC236}">
                <a16:creationId xmlns:a16="http://schemas.microsoft.com/office/drawing/2014/main" id="{C4EF1844-52D5-EEE2-F01B-0545EF60C08B}"/>
              </a:ext>
            </a:extLst>
          </p:cNvPr>
          <p:cNvSpPr/>
          <p:nvPr/>
        </p:nvSpPr>
        <p:spPr>
          <a:xfrm>
            <a:off x="3393361" y="2523343"/>
            <a:ext cx="2246034" cy="310995"/>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900"/>
            </a:pPr>
            <a:r>
              <a:rPr lang="en" sz="2000" b="1" dirty="0">
                <a:solidFill>
                  <a:srgbClr val="FFFFFF"/>
                </a:solidFill>
                <a:latin typeface="Arial" panose="020B0604020202020204" pitchFamily="34" charset="0"/>
                <a:ea typeface="Calibri"/>
                <a:cs typeface="Arial" panose="020B0604020202020204" pitchFamily="34" charset="0"/>
                <a:sym typeface="Calibri"/>
              </a:rPr>
              <a:t>Vital Computer</a:t>
            </a:r>
            <a:endParaRPr sz="2000" b="1" dirty="0">
              <a:solidFill>
                <a:srgbClr val="FFFFFF"/>
              </a:solidFill>
              <a:latin typeface="Arial" panose="020B0604020202020204" pitchFamily="34" charset="0"/>
              <a:ea typeface="Calibri"/>
              <a:cs typeface="Arial" panose="020B0604020202020204" pitchFamily="34" charset="0"/>
              <a:sym typeface="Calibri"/>
            </a:endParaRPr>
          </a:p>
        </p:txBody>
      </p:sp>
      <p:pic>
        <p:nvPicPr>
          <p:cNvPr id="4" name="Google Shape;693;p44">
            <a:extLst>
              <a:ext uri="{FF2B5EF4-FFF2-40B4-BE49-F238E27FC236}">
                <a16:creationId xmlns:a16="http://schemas.microsoft.com/office/drawing/2014/main" id="{2D0ED57A-7489-827D-C2EB-39AA2F239A1F}"/>
              </a:ext>
            </a:extLst>
          </p:cNvPr>
          <p:cNvPicPr preferRelativeResize="0"/>
          <p:nvPr/>
        </p:nvPicPr>
        <p:blipFill rotWithShape="1">
          <a:blip r:embed="rId5">
            <a:alphaModFix/>
          </a:blip>
          <a:srcRect l="33000" t="7043" r="33250" b="44643"/>
          <a:stretch/>
        </p:blipFill>
        <p:spPr>
          <a:xfrm>
            <a:off x="7164280" y="1323880"/>
            <a:ext cx="4934722" cy="2394489"/>
          </a:xfrm>
          <a:prstGeom prst="rect">
            <a:avLst/>
          </a:prstGeom>
          <a:noFill/>
          <a:ln w="28575" cap="flat" cmpd="sng">
            <a:solidFill>
              <a:schemeClr val="tx1"/>
            </a:solidFill>
            <a:prstDash val="solid"/>
            <a:miter lim="800000"/>
            <a:headEnd type="none" w="sm" len="sm"/>
            <a:tailEnd type="none" w="sm" len="sm"/>
          </a:ln>
        </p:spPr>
      </p:pic>
      <p:sp>
        <p:nvSpPr>
          <p:cNvPr id="5" name="Google Shape;261;p4">
            <a:extLst>
              <a:ext uri="{FF2B5EF4-FFF2-40B4-BE49-F238E27FC236}">
                <a16:creationId xmlns:a16="http://schemas.microsoft.com/office/drawing/2014/main" id="{2A2B1FB6-03D3-3CC9-3619-B25978E8321F}"/>
              </a:ext>
            </a:extLst>
          </p:cNvPr>
          <p:cNvSpPr/>
          <p:nvPr/>
        </p:nvSpPr>
        <p:spPr>
          <a:xfrm>
            <a:off x="8060924" y="872923"/>
            <a:ext cx="2320626" cy="378827"/>
          </a:xfrm>
          <a:prstGeom prst="rect">
            <a:avLst/>
          </a:prstGeom>
          <a:solidFill>
            <a:schemeClr val="accent1"/>
          </a:solidFill>
          <a:ln w="12700" cap="flat" cmpd="sng">
            <a:noFill/>
            <a:prstDash val="solid"/>
            <a:miter lim="800000"/>
            <a:headEnd type="none" w="sm" len="sm"/>
            <a:tailEnd type="none" w="sm" len="sm"/>
          </a:ln>
        </p:spPr>
        <p:txBody>
          <a:bodyPr spcFirstLastPara="1" wrap="square" lIns="91433" tIns="45700" rIns="91433" bIns="45700" anchor="ctr" anchorCtr="0">
            <a:noAutofit/>
          </a:bodyPr>
          <a:lstStyle/>
          <a:p>
            <a:pPr algn="ctr">
              <a:buClr>
                <a:srgbClr val="000000"/>
              </a:buClr>
              <a:buSzPts val="900"/>
            </a:pPr>
            <a:r>
              <a:rPr lang="en" sz="2000" b="1" dirty="0">
                <a:solidFill>
                  <a:srgbClr val="FFFFFF"/>
                </a:solidFill>
                <a:latin typeface="Arial" panose="020B0604020202020204" pitchFamily="34" charset="0"/>
                <a:ea typeface="Calibri"/>
                <a:cs typeface="Arial" panose="020B0604020202020204" pitchFamily="34" charset="0"/>
                <a:sym typeface="Calibri"/>
              </a:rPr>
              <a:t>Vital Computer</a:t>
            </a:r>
            <a:endParaRPr sz="2000" b="1" dirty="0">
              <a:solidFill>
                <a:srgbClr val="FFFFFF"/>
              </a:solidFill>
              <a:latin typeface="Arial" panose="020B0604020202020204" pitchFamily="34" charset="0"/>
              <a:ea typeface="Calibri"/>
              <a:cs typeface="Arial" panose="020B0604020202020204" pitchFamily="34" charset="0"/>
              <a:sym typeface="Calibri"/>
            </a:endParaRPr>
          </a:p>
        </p:txBody>
      </p:sp>
      <p:sp>
        <p:nvSpPr>
          <p:cNvPr id="8" name="TextBox 7">
            <a:extLst>
              <a:ext uri="{FF2B5EF4-FFF2-40B4-BE49-F238E27FC236}">
                <a16:creationId xmlns:a16="http://schemas.microsoft.com/office/drawing/2014/main" id="{D49BEDEF-2F60-5496-33F4-D9984FE877C1}"/>
              </a:ext>
            </a:extLst>
          </p:cNvPr>
          <p:cNvSpPr txBox="1"/>
          <p:nvPr/>
        </p:nvSpPr>
        <p:spPr>
          <a:xfrm>
            <a:off x="105875" y="4001769"/>
            <a:ext cx="11980249" cy="2677656"/>
          </a:xfrm>
          <a:prstGeom prst="rect">
            <a:avLst/>
          </a:prstGeom>
          <a:noFill/>
        </p:spPr>
        <p:txBody>
          <a:bodyPr wrap="square">
            <a:spAutoFit/>
          </a:bodyPr>
          <a:lstStyle/>
          <a:p>
            <a:pPr marL="0" marR="0" algn="just"/>
            <a:r>
              <a:rPr lang="hi-IN" sz="2400" kern="100" dirty="0">
                <a:effectLst/>
                <a:latin typeface="Kokila" panose="020B0604020202020204" pitchFamily="34" charset="0"/>
                <a:ea typeface="Calibri" panose="020F0502020204030204" pitchFamily="34" charset="0"/>
                <a:cs typeface="Kokila" panose="020B0604020202020204" pitchFamily="34" charset="0"/>
              </a:rPr>
              <a:t>कवच के ऑनबोर्ड वाइटल कंप्यूटर में निम्नलिखित प्रावधान हैं:-</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ट्रेन इंटरफ़ेस यूनिट और ब्रेक इंटरफ़ेस यूनिट के साथ इंटरफ़ेस करने के लिए</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दिशा निर्धारण</a:t>
            </a:r>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दूरी और गति माप के लिए दो दिशा संवेदन प्रकार गति सेंसर इंटरफ़ेस</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ट्रैक पर लगे </a:t>
            </a:r>
            <a:r>
              <a:rPr lang="en-US" sz="2400" kern="100" dirty="0">
                <a:effectLst/>
                <a:latin typeface="Kokila" panose="020B0604020202020204" pitchFamily="34" charset="0"/>
                <a:ea typeface="Calibri" panose="020F0502020204030204" pitchFamily="34" charset="0"/>
                <a:cs typeface="Kokila" panose="020B0604020202020204" pitchFamily="34" charset="0"/>
              </a:rPr>
              <a:t>RFID </a:t>
            </a:r>
            <a:r>
              <a:rPr lang="hi-IN" sz="2400" kern="100" dirty="0">
                <a:effectLst/>
                <a:latin typeface="Kokila" panose="020B0604020202020204" pitchFamily="34" charset="0"/>
                <a:ea typeface="Calibri" panose="020F0502020204030204" pitchFamily="34" charset="0"/>
                <a:cs typeface="Kokila" panose="020B0604020202020204" pitchFamily="34" charset="0"/>
              </a:rPr>
              <a:t>टैग को पढ़ने के लिए </a:t>
            </a:r>
            <a:r>
              <a:rPr lang="en-US" sz="2400" kern="100" dirty="0">
                <a:effectLst/>
                <a:latin typeface="Kokila" panose="020B0604020202020204" pitchFamily="34" charset="0"/>
                <a:ea typeface="Calibri" panose="020F0502020204030204" pitchFamily="34" charset="0"/>
                <a:cs typeface="Kokila" panose="020B0604020202020204" pitchFamily="34" charset="0"/>
              </a:rPr>
              <a:t>RFID </a:t>
            </a:r>
            <a:r>
              <a:rPr lang="hi-IN" sz="2400" kern="100" dirty="0">
                <a:effectLst/>
                <a:latin typeface="Kokila" panose="020B0604020202020204" pitchFamily="34" charset="0"/>
                <a:ea typeface="Calibri" panose="020F0502020204030204" pitchFamily="34" charset="0"/>
                <a:cs typeface="Kokila" panose="020B0604020202020204" pitchFamily="34" charset="0"/>
              </a:rPr>
              <a:t>रीडर के साथ इंटरफ़ेस करने के लिए</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डीएमआई के साथ इंटरफेस करने के लिए जिसमें डिस्प्ले व्यवस्था और संचालन के लिए बटन/स्विच शामिल हैं</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केंद्रीकृत नेटवर्क मॉनिटरिंग सिस्टम (एनएमएस) और कुंजी प्रबंधन प्रणाली के साथ कनेक्टिविटी के लिए दो वाणिज्यिक जीएसएम/एलटीई इंटरफेस</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a:p>
            <a:pPr marL="0" marR="0" algn="just"/>
            <a:r>
              <a:rPr lang="en-US" sz="2400" kern="100" dirty="0">
                <a:effectLst/>
                <a:latin typeface="Kokila" panose="020B0604020202020204" pitchFamily="34" charset="0"/>
                <a:ea typeface="Calibri" panose="020F0502020204030204" pitchFamily="34" charset="0"/>
                <a:cs typeface="Kokila" panose="020B0604020202020204" pitchFamily="34" charset="0"/>
              </a:rPr>
              <a:t>• </a:t>
            </a:r>
            <a:r>
              <a:rPr lang="hi-IN" sz="2400" kern="100" dirty="0">
                <a:effectLst/>
                <a:latin typeface="Kokila" panose="020B0604020202020204" pitchFamily="34" charset="0"/>
                <a:ea typeface="Calibri" panose="020F0502020204030204" pitchFamily="34" charset="0"/>
                <a:cs typeface="Kokila" panose="020B0604020202020204" pitchFamily="34" charset="0"/>
              </a:rPr>
              <a:t>डायग्नोस्टिक उद्देश्य के लिए लॉग और अन्य डेटा डाउनलोड करने के लिए यूएसबी इंटरफेस</a:t>
            </a:r>
            <a:endParaRPr lang="en-US" sz="2400" kern="100" dirty="0">
              <a:effectLst/>
              <a:latin typeface="Kokila" panose="020B0604020202020204" pitchFamily="34" charset="0"/>
              <a:ea typeface="Calibri" panose="020F0502020204030204" pitchFamily="34" charset="0"/>
              <a:cs typeface="Kokila" panose="020B0604020202020204" pitchFamily="34" charset="0"/>
            </a:endParaRPr>
          </a:p>
        </p:txBody>
      </p:sp>
      <p:sp>
        <p:nvSpPr>
          <p:cNvPr id="9" name="Action Button: Go Back or Previous 8">
            <a:hlinkClick r:id="rId6" action="ppaction://hlinksldjump"/>
            <a:extLst>
              <a:ext uri="{FF2B5EF4-FFF2-40B4-BE49-F238E27FC236}">
                <a16:creationId xmlns:a16="http://schemas.microsoft.com/office/drawing/2014/main" id="{9F02F2AE-C81C-4929-BEE3-BCE23EACE913}"/>
              </a:ext>
            </a:extLst>
          </p:cNvPr>
          <p:cNvSpPr/>
          <p:nvPr/>
        </p:nvSpPr>
        <p:spPr>
          <a:xfrm>
            <a:off x="11096430" y="6373247"/>
            <a:ext cx="1095570" cy="484753"/>
          </a:xfrm>
          <a:prstGeom prst="actionButtonBackPreviou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9198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484</TotalTime>
  <Words>4199</Words>
  <Application>Microsoft Office PowerPoint</Application>
  <PresentationFormat>Widescreen</PresentationFormat>
  <Paragraphs>298</Paragraphs>
  <Slides>34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Century Gothic</vt:lpstr>
      <vt:lpstr>Kokila</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OPERATIONAL MODES IN Version 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KAVACH- Principle of Working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Vijay Kumar Gupta</dc:creator>
  <cp:lastModifiedBy>Vijay Kumar Gupta</cp:lastModifiedBy>
  <cp:revision>37</cp:revision>
  <dcterms:created xsi:type="dcterms:W3CDTF">2025-01-03T09:39:58Z</dcterms:created>
  <dcterms:modified xsi:type="dcterms:W3CDTF">2025-01-06T11:54:53Z</dcterms:modified>
</cp:coreProperties>
</file>